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431" r:id="rId3"/>
    <p:sldId id="3434" r:id="rId4"/>
    <p:sldId id="3465" r:id="rId5"/>
    <p:sldId id="261" r:id="rId6"/>
    <p:sldId id="3460" r:id="rId7"/>
    <p:sldId id="3466" r:id="rId8"/>
    <p:sldId id="3467" r:id="rId9"/>
    <p:sldId id="3461" r:id="rId10"/>
    <p:sldId id="3440" r:id="rId11"/>
    <p:sldId id="3456" r:id="rId12"/>
    <p:sldId id="3457" r:id="rId13"/>
    <p:sldId id="3471" r:id="rId14"/>
    <p:sldId id="3468" r:id="rId15"/>
    <p:sldId id="3470" r:id="rId16"/>
    <p:sldId id="3469" r:id="rId17"/>
    <p:sldId id="3446" r:id="rId18"/>
    <p:sldId id="3459" r:id="rId19"/>
    <p:sldId id="3449" r:id="rId20"/>
    <p:sldId id="3438" r:id="rId21"/>
    <p:sldId id="3433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8E8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5CC5F3-4B26-49F7-AD7B-9CA4CC253686}" v="230" dt="2024-09-06T09:41:36.2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ly%202024/JULY%202024%20HUMAN%20RIGHTS%20SITUATION%20DASHBOAR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ly%202024/JULY%202024%20HUMAN%20RIGHTS%20SITUATION%20DASHBOARD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NHRC%20DASHBOARD%20ANALYSIS%20JAN-JUNE%20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ly%202024/JULY%202024%20HUMAN%20RIGHTS%20SITUATION%20DASHBOARD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ne%202024/JUNE%202024%20HUMAN%20RIGHTS%20SITUATION%20DASHBOARD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August%202024/AUGUST%202024%20HUMAN%20RIGHTS%20SITUATION%20DASHBOARD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August%202024/AUGUST%202024%20HUMAN%20RIGHTS%20SITUATION%20DASHBOARD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August%202024/AUGUST%202024%20HUMAN%20RIGHTS%20SITUATION%20DASHBOARD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July%202024/JULY%202024%20HUMAN%20RIGHTS%20SITUATION%20DASHBOARD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https://d.docs.live.net/9313a78b19e3dbda/Kingston/ARC/NHRC/ExO/Dashboards/May%202024/MAY%202024%20HUMAN%20RIGHTS%20SITUATION%20DASHBOARD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 dirty="0"/>
              <a:t>Human Rights Complaints for July &amp; August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'[JULY 2024 HUMAN RIGHTS SITUATION DASHBOARD.xlsx]July Geo-political zones'!$S$34:$T$34</c:f>
              <c:numCache>
                <c:formatCode>mmm\-yy</c:formatCode>
                <c:ptCount val="2"/>
                <c:pt idx="0">
                  <c:v>45474</c:v>
                </c:pt>
                <c:pt idx="1">
                  <c:v>45505</c:v>
                </c:pt>
              </c:numCache>
            </c:numRef>
          </c:cat>
          <c:val>
            <c:numRef>
              <c:f>'[JULY 2024 HUMAN RIGHTS SITUATION DASHBOARD.xlsx]July Geo-political zones'!$S$35:$T$35</c:f>
              <c:numCache>
                <c:formatCode>_-* #,##0_-;\-* #,##0_-;_-* "-"??_-;_-@_-</c:formatCode>
                <c:ptCount val="2"/>
                <c:pt idx="0" formatCode="#,##0">
                  <c:v>185651</c:v>
                </c:pt>
                <c:pt idx="1">
                  <c:v>228549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AB-4840-B1CD-F9EE24A9038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6016383"/>
        <c:axId val="296011391"/>
      </c:barChart>
      <c:dateAx>
        <c:axId val="29601638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11391"/>
        <c:crosses val="autoZero"/>
        <c:auto val="1"/>
        <c:lblOffset val="100"/>
        <c:baseTimeUnit val="months"/>
      </c:dateAx>
      <c:valAx>
        <c:axId val="296011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16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/>
              <a:t>Top 5 States: Killings in July-August 2024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'[NHRC DASHBOARD ANALYSIS JAN-JUNE 2024.xlsx]Top 5 (2)'!$B$1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'[NHRC DASHBOARD ANALYSIS JAN-JUNE 2024.xlsx]Top 5 (2)'!$A$2:$A$6</c:f>
              <c:strCache>
                <c:ptCount val="5"/>
                <c:pt idx="0">
                  <c:v>Kaduna</c:v>
                </c:pt>
                <c:pt idx="1">
                  <c:v>Benue</c:v>
                </c:pt>
                <c:pt idx="2">
                  <c:v>Katsina</c:v>
                </c:pt>
                <c:pt idx="3">
                  <c:v>Plateau </c:v>
                </c:pt>
                <c:pt idx="4">
                  <c:v>Sokoto</c:v>
                </c:pt>
              </c:strCache>
            </c:strRef>
          </c:cat>
          <c:val>
            <c:numRef>
              <c:f>'[NHRC DASHBOARD ANALYSIS JAN-JUNE 2024.xlsx]Top 5 (2)'!$B$2:$B$6</c:f>
              <c:numCache>
                <c:formatCode>General</c:formatCode>
                <c:ptCount val="5"/>
                <c:pt idx="0">
                  <c:v>142</c:v>
                </c:pt>
                <c:pt idx="1">
                  <c:v>137</c:v>
                </c:pt>
                <c:pt idx="2">
                  <c:v>112</c:v>
                </c:pt>
                <c:pt idx="3">
                  <c:v>76</c:v>
                </c:pt>
                <c:pt idx="4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5E-41EC-B708-053D540F623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93306736"/>
        <c:axId val="193307984"/>
      </c:barChart>
      <c:catAx>
        <c:axId val="1933067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307984"/>
        <c:crosses val="autoZero"/>
        <c:auto val="1"/>
        <c:lblAlgn val="ctr"/>
        <c:lblOffset val="100"/>
        <c:noMultiLvlLbl val="0"/>
      </c:catAx>
      <c:valAx>
        <c:axId val="1933079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33067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769752126748995E-3"/>
          <c:y val="7.6234543167635858E-3"/>
          <c:w val="0.99199215679424246"/>
          <c:h val="0.9893169726384887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bg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0946-434A-9268-1FFD5EFE902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946-434A-9268-1FFD5EFE902D}"/>
              </c:ext>
            </c:extLst>
          </c:dPt>
          <c:dPt>
            <c:idx val="2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946-434A-9268-1FFD5EFE902D}"/>
              </c:ext>
            </c:extLst>
          </c:dPt>
          <c:dPt>
            <c:idx val="3"/>
            <c:bubble3D val="0"/>
            <c:spPr>
              <a:solidFill>
                <a:schemeClr val="accent2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946-434A-9268-1FFD5EFE902D}"/>
              </c:ext>
            </c:extLst>
          </c:dPt>
          <c:dPt>
            <c:idx val="4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0946-434A-9268-1FFD5EFE902D}"/>
              </c:ext>
            </c:extLst>
          </c:dPt>
          <c:dPt>
            <c:idx val="5"/>
            <c:bubble3D val="0"/>
            <c:spPr>
              <a:solidFill>
                <a:schemeClr val="accent4">
                  <a:lumMod val="20000"/>
                  <a:lumOff val="8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0946-434A-9268-1FFD5EFE902D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 sz="1800" dirty="0"/>
                      <a:t>NW</a:t>
                    </a:r>
                  </a:p>
                  <a:p>
                    <a:r>
                      <a:rPr lang="en-US" dirty="0"/>
                      <a:t>21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7751672576729"/>
                      <c:h val="0.28209045709367997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1-0946-434A-9268-1FFD5EFE902D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SW</a:t>
                    </a:r>
                  </a:p>
                  <a:p>
                    <a:r>
                      <a:rPr lang="en-US" dirty="0"/>
                      <a:t>8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519957377679177"/>
                      <c:h val="0.32633994055935528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3-0946-434A-9268-1FFD5EFE902D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SS  2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0946-434A-9268-1FFD5EFE902D}"/>
                </c:ext>
              </c:extLst>
            </c:dLbl>
            <c:dLbl>
              <c:idx val="3"/>
              <c:layout>
                <c:manualLayout>
                  <c:x val="1.0741679110521256E-2"/>
                  <c:y val="-9.6148830881628047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SE</a:t>
                    </a:r>
                    <a:r>
                      <a:rPr lang="en-US" baseline="0" dirty="0"/>
                      <a:t>  9</a:t>
                    </a:r>
                    <a:endParaRPr lang="en-US" dirty="0"/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0946-434A-9268-1FFD5EFE902D}"/>
                </c:ext>
              </c:extLst>
            </c:dLbl>
            <c:dLbl>
              <c:idx val="4"/>
              <c:layout>
                <c:manualLayout>
                  <c:x val="-3.1774405707650294E-18"/>
                  <c:y val="3.823373193960910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/>
                      <a:t>NE 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3482365888168813"/>
                      <c:h val="0.37612060945824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9-0946-434A-9268-1FFD5EFE902D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NC94</a:t>
                    </a:r>
                  </a:p>
                </c:rich>
              </c:tx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A-0946-434A-9268-1FFD5EFE902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1"/>
                    </a:solidFill>
                    <a:latin typeface="Lato Light" panose="020F0502020204030203" pitchFamily="34" charset="0"/>
                    <a:ea typeface="Lato Light" panose="020F0502020204030203" pitchFamily="34" charset="0"/>
                    <a:cs typeface="Lato Light" panose="020F050202020403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Product 01</c:v>
                </c:pt>
                <c:pt idx="1">
                  <c:v>Product 02</c:v>
                </c:pt>
                <c:pt idx="2">
                  <c:v>Product 03</c:v>
                </c:pt>
                <c:pt idx="3">
                  <c:v>Product 04</c:v>
                </c:pt>
                <c:pt idx="4">
                  <c:v>Product 05</c:v>
                </c:pt>
                <c:pt idx="5">
                  <c:v>Product 06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10</c:v>
                </c:pt>
                <c:pt idx="1">
                  <c:v>6</c:v>
                </c:pt>
                <c:pt idx="2">
                  <c:v>3</c:v>
                </c:pt>
                <c:pt idx="3">
                  <c:v>7</c:v>
                </c:pt>
                <c:pt idx="4">
                  <c:v>8</c:v>
                </c:pt>
                <c:pt idx="5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46-434A-9268-1FFD5EFE902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000" b="0" i="0">
          <a:solidFill>
            <a:schemeClr val="accent1"/>
          </a:solidFill>
          <a:latin typeface="Lato Light" panose="020F0502020204030203" pitchFamily="34" charset="0"/>
          <a:ea typeface="Lato Light" panose="020F0502020204030203" pitchFamily="34" charset="0"/>
          <a:cs typeface="Lato Light" panose="020F0502020204030203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400" b="1" i="0" baseline="0">
                <a:effectLst/>
              </a:rPr>
              <a:t>Top 12 States with Incidences of Kidnappings and Killings for June 2024 </a:t>
            </a:r>
            <a:endParaRPr lang="en-GB" sz="11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'[JUNE 2024 HUMAN RIGHTS SITUATION DASHBOARD.xlsx]Tracked Incidents (2)'!$N$12</c:f>
              <c:strCache>
                <c:ptCount val="1"/>
                <c:pt idx="0">
                  <c:v>Kidnappings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(2)'!$N$13:$N$24</c:f>
              <c:numCache>
                <c:formatCode>General</c:formatCode>
                <c:ptCount val="12"/>
                <c:pt idx="0">
                  <c:v>4</c:v>
                </c:pt>
                <c:pt idx="2">
                  <c:v>9</c:v>
                </c:pt>
                <c:pt idx="3">
                  <c:v>4</c:v>
                </c:pt>
                <c:pt idx="4">
                  <c:v>4</c:v>
                </c:pt>
                <c:pt idx="5">
                  <c:v>56</c:v>
                </c:pt>
                <c:pt idx="6">
                  <c:v>11</c:v>
                </c:pt>
                <c:pt idx="8">
                  <c:v>2</c:v>
                </c:pt>
                <c:pt idx="9">
                  <c:v>4</c:v>
                </c:pt>
                <c:pt idx="10">
                  <c:v>31</c:v>
                </c:pt>
                <c:pt idx="11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B7-49CF-89B5-B72801C4BF24}"/>
            </c:ext>
          </c:extLst>
        </c:ser>
        <c:ser>
          <c:idx val="1"/>
          <c:order val="1"/>
          <c:tx>
            <c:strRef>
              <c:f>'[JUNE 2024 HUMAN RIGHTS SITUATION DASHBOARD.xlsx]Tracked Incidents (2)'!$O$12</c:f>
              <c:strCache>
                <c:ptCount val="1"/>
                <c:pt idx="0">
                  <c:v>Killings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DASHBOARD.xlsx]Tracked Incidents (2)'!$M$13:$M$24</c:f>
              <c:strCache>
                <c:ptCount val="12"/>
                <c:pt idx="0">
                  <c:v>Borno</c:v>
                </c:pt>
                <c:pt idx="1">
                  <c:v>Benue</c:v>
                </c:pt>
                <c:pt idx="2">
                  <c:v>Anambra</c:v>
                </c:pt>
                <c:pt idx="3">
                  <c:v>FCT</c:v>
                </c:pt>
                <c:pt idx="4">
                  <c:v>Katsina</c:v>
                </c:pt>
                <c:pt idx="5">
                  <c:v>Niger</c:v>
                </c:pt>
                <c:pt idx="6">
                  <c:v>Zamfara</c:v>
                </c:pt>
                <c:pt idx="7">
                  <c:v>Ebonyi</c:v>
                </c:pt>
                <c:pt idx="8">
                  <c:v>Edo</c:v>
                </c:pt>
                <c:pt idx="9">
                  <c:v>Kaduna</c:v>
                </c:pt>
                <c:pt idx="10">
                  <c:v>Nasarawa</c:v>
                </c:pt>
                <c:pt idx="11">
                  <c:v>Plateau</c:v>
                </c:pt>
              </c:strCache>
            </c:strRef>
          </c:cat>
          <c:val>
            <c:numRef>
              <c:f>'[JUNE 2024 HUMAN RIGHTS SITUATION DASHBOARD.xlsx]Tracked Incidents (2)'!$O$13:$O$24</c:f>
              <c:numCache>
                <c:formatCode>General</c:formatCode>
                <c:ptCount val="12"/>
                <c:pt idx="0">
                  <c:v>37</c:v>
                </c:pt>
                <c:pt idx="1">
                  <c:v>7</c:v>
                </c:pt>
                <c:pt idx="2">
                  <c:v>4</c:v>
                </c:pt>
                <c:pt idx="3">
                  <c:v>7</c:v>
                </c:pt>
                <c:pt idx="4">
                  <c:v>87</c:v>
                </c:pt>
                <c:pt idx="5">
                  <c:v>11</c:v>
                </c:pt>
                <c:pt idx="6">
                  <c:v>15</c:v>
                </c:pt>
                <c:pt idx="7">
                  <c:v>9</c:v>
                </c:pt>
                <c:pt idx="8">
                  <c:v>4</c:v>
                </c:pt>
                <c:pt idx="9">
                  <c:v>8</c:v>
                </c:pt>
                <c:pt idx="10">
                  <c:v>12</c:v>
                </c:pt>
                <c:pt idx="1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B7-49CF-89B5-B72801C4BF2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04979456"/>
        <c:axId val="204981120"/>
      </c:barChart>
      <c:catAx>
        <c:axId val="2049794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81120"/>
        <c:crosses val="autoZero"/>
        <c:auto val="1"/>
        <c:lblAlgn val="ctr"/>
        <c:lblOffset val="100"/>
        <c:noMultiLvlLbl val="0"/>
      </c:catAx>
      <c:valAx>
        <c:axId val="2049811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49794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dirty="0"/>
              <a:t>Jul-Aug 2024 Violations of Child Rights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19050">
              <a:solidFill>
                <a:schemeClr val="lt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'[JUNE 2024 HUMAN RIGHTS SITUATION DASHBOARD.xlsx]Sheet2'!$L$17:$L$26</c:f>
              <c:strCache>
                <c:ptCount val="10"/>
                <c:pt idx="0">
                  <c:v>Right To Survival &amp; Development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'[JUNE 2024 HUMAN RIGHTS SITUATION DASHBOARD.xlsx]Sheet2'!$M$17:$M$26</c:f>
              <c:numCache>
                <c:formatCode>#,##0</c:formatCode>
                <c:ptCount val="10"/>
                <c:pt idx="0">
                  <c:v>1898</c:v>
                </c:pt>
                <c:pt idx="1">
                  <c:v>1923</c:v>
                </c:pt>
                <c:pt idx="2" formatCode="General">
                  <c:v>1624</c:v>
                </c:pt>
                <c:pt idx="3" formatCode="General">
                  <c:v>1740</c:v>
                </c:pt>
                <c:pt idx="4" formatCode="General">
                  <c:v>1484</c:v>
                </c:pt>
                <c:pt idx="5" formatCode="General">
                  <c:v>1345</c:v>
                </c:pt>
                <c:pt idx="6" formatCode="General">
                  <c:v>1259</c:v>
                </c:pt>
                <c:pt idx="7" formatCode="General">
                  <c:v>1577</c:v>
                </c:pt>
                <c:pt idx="8">
                  <c:v>1667</c:v>
                </c:pt>
                <c:pt idx="9">
                  <c:v>1608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D7-4F57-BE6D-DBDB5D5F4D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33856432"/>
        <c:axId val="233853520"/>
      </c:barChart>
      <c:catAx>
        <c:axId val="2338564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3520"/>
        <c:crosses val="autoZero"/>
        <c:auto val="1"/>
        <c:lblAlgn val="ctr"/>
        <c:lblOffset val="100"/>
        <c:noMultiLvlLbl val="0"/>
      </c:catAx>
      <c:valAx>
        <c:axId val="2338535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3385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dirty="0">
                <a:solidFill>
                  <a:sysClr val="windowText" lastClr="000000"/>
                </a:solidFill>
              </a:rPr>
              <a:t>SEXUAL AND GENDER BASED VIOLENCE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084-4C3A-9CAB-C447AF1D254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084-4C3A-9CAB-C447AF1D254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084-4C3A-9CAB-C447AF1D254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'[JUNE 2024 HUMAN RIGHTS SITUATION DASHBOARD.xlsx]Sheet2'!$M$8:$M$10</c:f>
              <c:strCache>
                <c:ptCount val="3"/>
                <c:pt idx="0">
                  <c:v>Sexual Violence</c:v>
                </c:pt>
                <c:pt idx="1">
                  <c:v>Domestic Violence</c:v>
                </c:pt>
                <c:pt idx="2">
                  <c:v>Rape</c:v>
                </c:pt>
              </c:strCache>
            </c:strRef>
          </c:cat>
          <c:val>
            <c:numRef>
              <c:f>'[JUNE 2024 HUMAN RIGHTS SITUATION DASHBOARD.xlsx]Sheet2'!$N$8:$N$10</c:f>
              <c:numCache>
                <c:formatCode>#,##0</c:formatCode>
                <c:ptCount val="3"/>
                <c:pt idx="0" formatCode="General">
                  <c:v>600</c:v>
                </c:pt>
                <c:pt idx="1">
                  <c:v>2436</c:v>
                </c:pt>
                <c:pt idx="2" formatCode="General">
                  <c:v>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084-4C3A-9CAB-C447AF1D254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200" b="1" i="0" baseline="0" dirty="0">
                <a:effectLst/>
              </a:rPr>
              <a:t>Jul-Aug 2024 Main Violators of Human Rights</a:t>
            </a:r>
            <a:endParaRPr lang="en-GB" sz="1200" b="1" dirty="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78F-4A02-A3E1-BD9C7BA3066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78F-4A02-A3E1-BD9C7BA3066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78F-4A02-A3E1-BD9C7BA3066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78F-4A02-A3E1-BD9C7BA3066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78F-4A02-A3E1-BD9C7BA30665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78F-4A02-A3E1-BD9C7BA3066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'[MAY 2024 HUMAN RIGHTS SITUATION DASHBOARD.xlsx]Sub-Categorisation (2)'!$F$3:$F$8</c:f>
              <c:strCache>
                <c:ptCount val="6"/>
                <c:pt idx="0">
                  <c:v>Nigerian Police</c:v>
                </c:pt>
                <c:pt idx="1">
                  <c:v>Parents</c:v>
                </c:pt>
                <c:pt idx="2">
                  <c:v>Military</c:v>
                </c:pt>
                <c:pt idx="3">
                  <c:v>Private Sector Actors</c:v>
                </c:pt>
                <c:pt idx="4">
                  <c:v>Bandits &amp; Militia Groups</c:v>
                </c:pt>
                <c:pt idx="5">
                  <c:v>Others</c:v>
                </c:pt>
              </c:strCache>
            </c:strRef>
          </c:cat>
          <c:val>
            <c:numRef>
              <c:f>'[MAY 2024 HUMAN RIGHTS SITUATION DASHBOARD.xlsx]Sub-Categorisation (2)'!$G$3:$G$8</c:f>
              <c:numCache>
                <c:formatCode>General</c:formatCode>
                <c:ptCount val="6"/>
                <c:pt idx="0">
                  <c:v>2430</c:v>
                </c:pt>
                <c:pt idx="1">
                  <c:v>4320</c:v>
                </c:pt>
                <c:pt idx="2">
                  <c:v>230</c:v>
                </c:pt>
                <c:pt idx="3">
                  <c:v>648</c:v>
                </c:pt>
                <c:pt idx="4">
                  <c:v>3014</c:v>
                </c:pt>
                <c:pt idx="5">
                  <c:v>4500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78F-4A02-A3E1-BD9C7BA30665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1600" b="1" dirty="0"/>
              <a:t>Human Rights Complaints for July &amp; August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solidFill>
                <a:schemeClr val="accent2"/>
              </a:solidFill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'[JULY 2024 HUMAN RIGHTS SITUATION DASHBOARD.xlsx]July Geo-political zones'!$S$34:$T$34</c:f>
              <c:numCache>
                <c:formatCode>mmm\-yy</c:formatCode>
                <c:ptCount val="2"/>
                <c:pt idx="0">
                  <c:v>45474</c:v>
                </c:pt>
                <c:pt idx="1">
                  <c:v>45505</c:v>
                </c:pt>
              </c:numCache>
            </c:numRef>
          </c:cat>
          <c:val>
            <c:numRef>
              <c:f>'[JULY 2024 HUMAN RIGHTS SITUATION DASHBOARD.xlsx]July Geo-political zones'!$S$35:$T$35</c:f>
              <c:numCache>
                <c:formatCode>_-* #,##0_-;\-* #,##0_-;_-* "-"??_-;_-@_-</c:formatCode>
                <c:ptCount val="2"/>
                <c:pt idx="0" formatCode="#,##0">
                  <c:v>185651</c:v>
                </c:pt>
                <c:pt idx="1">
                  <c:v>228549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41-4008-8BF3-A66CCD5972D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296016383"/>
        <c:axId val="296011391"/>
      </c:barChart>
      <c:dateAx>
        <c:axId val="296016383"/>
        <c:scaling>
          <c:orientation val="minMax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11391"/>
        <c:crosses val="autoZero"/>
        <c:auto val="1"/>
        <c:lblOffset val="100"/>
        <c:baseTimeUnit val="months"/>
      </c:dateAx>
      <c:valAx>
        <c:axId val="29601139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60163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>
                <a:solidFill>
                  <a:sysClr val="windowText" lastClr="000000"/>
                </a:solidFill>
              </a:rPr>
              <a:t>Jan-August 2024 Human Rights Complaints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'[NHRC DASHBOARD ANALYSIS JAN-JUNE 2024.xlsx]Total Complaints'!$B$1:$I$1</c:f>
              <c:strCache>
                <c:ptCount val="8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</c:strCache>
            </c:strRef>
          </c:cat>
          <c:val>
            <c:numRef>
              <c:f>'[NHRC DASHBOARD ANALYSIS JAN-JUNE 2024.xlsx]Total Complaints'!$B$2:$I$2</c:f>
              <c:numCache>
                <c:formatCode>General</c:formatCode>
                <c:ptCount val="8"/>
                <c:pt idx="0">
                  <c:v>1147</c:v>
                </c:pt>
                <c:pt idx="1">
                  <c:v>1484</c:v>
                </c:pt>
                <c:pt idx="2">
                  <c:v>1580</c:v>
                </c:pt>
                <c:pt idx="3">
                  <c:v>19470</c:v>
                </c:pt>
                <c:pt idx="4">
                  <c:v>55218</c:v>
                </c:pt>
                <c:pt idx="5" formatCode="#,##0">
                  <c:v>106604</c:v>
                </c:pt>
                <c:pt idx="6" formatCode="#,##0">
                  <c:v>185651</c:v>
                </c:pt>
                <c:pt idx="7" formatCode="#,##0">
                  <c:v>228549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DBA-4534-9AD8-11DCFEBA4844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377227663"/>
        <c:axId val="377218927"/>
      </c:lineChart>
      <c:catAx>
        <c:axId val="377227663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18927"/>
        <c:crosses val="autoZero"/>
        <c:auto val="1"/>
        <c:lblAlgn val="ctr"/>
        <c:lblOffset val="100"/>
        <c:noMultiLvlLbl val="0"/>
      </c:catAx>
      <c:valAx>
        <c:axId val="37721892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77227663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 b="1" i="0" baseline="0">
                <a:effectLst/>
              </a:rPr>
              <a:t>July 2024 Complaints Across Geo-Political Zones</a:t>
            </a:r>
            <a:endParaRPr lang="en-GB" sz="2800">
              <a:effectLst/>
            </a:endParaRPr>
          </a:p>
        </c:rich>
      </c:tx>
      <c:layout>
        <c:manualLayout>
          <c:xMode val="edge"/>
          <c:yMode val="edge"/>
          <c:x val="0.34527379757694621"/>
          <c:y val="1.481481481481481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6266732283464566"/>
          <c:y val="0.18791334093500572"/>
          <c:w val="0.80399934383202099"/>
          <c:h val="0.5724738056545668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'[JULY 2024 HUMAN RIGHTS SITUATION DASHBOARD.xlsx]July Geo-political zones'!$T$4:$Y$4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'[JULY 2024 HUMAN RIGHTS SITUATION DASHBOARD.xlsx]July Geo-political zones'!$T$13:$Y$13</c:f>
              <c:numCache>
                <c:formatCode>General</c:formatCode>
                <c:ptCount val="6"/>
                <c:pt idx="0" formatCode="#,##0">
                  <c:v>24527</c:v>
                </c:pt>
                <c:pt idx="1">
                  <c:v>18259</c:v>
                </c:pt>
                <c:pt idx="2" formatCode="#,##0">
                  <c:v>49081</c:v>
                </c:pt>
                <c:pt idx="3">
                  <c:v>21857</c:v>
                </c:pt>
                <c:pt idx="4" formatCode="#,##0">
                  <c:v>16917</c:v>
                </c:pt>
                <c:pt idx="5" formatCode="#,##0">
                  <c:v>55010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02-4F9A-A645-3DC5FFA20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796799984"/>
        <c:axId val="1796800400"/>
      </c:barChart>
      <c:catAx>
        <c:axId val="179679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6800400"/>
        <c:crosses val="autoZero"/>
        <c:auto val="1"/>
        <c:lblAlgn val="ctr"/>
        <c:lblOffset val="100"/>
        <c:noMultiLvlLbl val="0"/>
      </c:catAx>
      <c:valAx>
        <c:axId val="17968004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9679998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GB" sz="2800" b="0" i="0" u="none" strike="noStrike" baseline="0" dirty="0">
                <a:effectLst/>
              </a:rPr>
              <a:t>July 2024 </a:t>
            </a:r>
            <a:r>
              <a:rPr lang="en-GB" sz="2800" dirty="0">
                <a:solidFill>
                  <a:schemeClr val="tx1"/>
                </a:solidFill>
              </a:rPr>
              <a:t>Thematic Human Rights</a:t>
            </a:r>
            <a:r>
              <a:rPr lang="en-GB" sz="2800" baseline="0" dirty="0">
                <a:solidFill>
                  <a:schemeClr val="tx1"/>
                </a:solidFill>
              </a:rPr>
              <a:t> Complaints</a:t>
            </a:r>
            <a:endParaRPr lang="en-GB" sz="280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138823625075093"/>
          <c:y val="1.243523316062176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DASHBOARD.xlsx]Sheet1'!$U$21:$AG$21</c:f>
              <c:strCache>
                <c:ptCount val="13"/>
                <c:pt idx="0">
                  <c:v>Sexual &amp; Gender Based Violence</c:v>
                </c:pt>
                <c:pt idx="1">
                  <c:v>Women Rights &amp; Gender </c:v>
                </c:pt>
                <c:pt idx="2">
                  <c:v>Child Rights</c:v>
                </c:pt>
                <c:pt idx="3">
                  <c:v>Access to Justice</c:v>
                </c:pt>
                <c:pt idx="4">
                  <c:v>Personal Liberty </c:v>
                </c:pt>
                <c:pt idx="5">
                  <c:v>Older Persons</c:v>
                </c:pt>
                <c:pt idx="6">
                  <c:v>Right to Life</c:v>
                </c:pt>
                <c:pt idx="7">
                  <c:v>Freedom of Religion</c:v>
                </c:pt>
                <c:pt idx="8">
                  <c:v>Law Enforcement &amp; Human Dignity</c:v>
                </c:pt>
                <c:pt idx="9">
                  <c:v>ESC Rights</c:v>
                </c:pt>
                <c:pt idx="10">
                  <c:v>Labour Rights</c:v>
                </c:pt>
                <c:pt idx="11">
                  <c:v>Freedom From Discrimination</c:v>
                </c:pt>
                <c:pt idx="12">
                  <c:v>Environment </c:v>
                </c:pt>
              </c:strCache>
            </c:strRef>
          </c:cat>
          <c:val>
            <c:numRef>
              <c:f>'[JUNE 2024 HUMAN RIGHTS SITUATION DASHBOARD.xlsx]Sheet1'!$U$22:$AG$22</c:f>
              <c:numCache>
                <c:formatCode>#,##0</c:formatCode>
                <c:ptCount val="13"/>
                <c:pt idx="0">
                  <c:v>3094</c:v>
                </c:pt>
                <c:pt idx="1">
                  <c:v>13689</c:v>
                </c:pt>
                <c:pt idx="2">
                  <c:v>16125</c:v>
                </c:pt>
                <c:pt idx="3">
                  <c:v>4130</c:v>
                </c:pt>
                <c:pt idx="4">
                  <c:v>12971</c:v>
                </c:pt>
                <c:pt idx="5">
                  <c:v>9947</c:v>
                </c:pt>
                <c:pt idx="6" formatCode="General">
                  <c:v>986</c:v>
                </c:pt>
                <c:pt idx="7" formatCode="General">
                  <c:v>1734</c:v>
                </c:pt>
                <c:pt idx="8">
                  <c:v>6403</c:v>
                </c:pt>
                <c:pt idx="9" formatCode="General">
                  <c:v>9947</c:v>
                </c:pt>
                <c:pt idx="10">
                  <c:v>7556</c:v>
                </c:pt>
                <c:pt idx="11">
                  <c:v>22803</c:v>
                </c:pt>
                <c:pt idx="12">
                  <c:v>2200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481-42D5-BBAE-3DE4C248C976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'[JUNE 2024 HUMAN RIGHTS SITUATION DASHBOARD.xlsx]Sheet1'!$U$21:$AG$21</c:f>
              <c:strCache>
                <c:ptCount val="13"/>
                <c:pt idx="0">
                  <c:v>Sexual &amp; Gender Based Violence</c:v>
                </c:pt>
                <c:pt idx="1">
                  <c:v>Women Rights &amp; Gender </c:v>
                </c:pt>
                <c:pt idx="2">
                  <c:v>Child Rights</c:v>
                </c:pt>
                <c:pt idx="3">
                  <c:v>Access to Justice</c:v>
                </c:pt>
                <c:pt idx="4">
                  <c:v>Personal Liberty </c:v>
                </c:pt>
                <c:pt idx="5">
                  <c:v>Older Persons</c:v>
                </c:pt>
                <c:pt idx="6">
                  <c:v>Right to Life</c:v>
                </c:pt>
                <c:pt idx="7">
                  <c:v>Freedom of Religion</c:v>
                </c:pt>
                <c:pt idx="8">
                  <c:v>Law Enforcement &amp; Human Dignity</c:v>
                </c:pt>
                <c:pt idx="9">
                  <c:v>ESC Rights</c:v>
                </c:pt>
                <c:pt idx="10">
                  <c:v>Labour Rights</c:v>
                </c:pt>
                <c:pt idx="11">
                  <c:v>Freedom From Discrimination</c:v>
                </c:pt>
                <c:pt idx="12">
                  <c:v>Environment </c:v>
                </c:pt>
              </c:strCache>
            </c:strRef>
          </c:cat>
          <c:val>
            <c:numRef>
              <c:f>'[JUNE 2024 HUMAN RIGHTS SITUATION DASHBOARD.xlsx]Sheet1'!$U$23:$AG$23</c:f>
              <c:numCache>
                <c:formatCode>General</c:formatCode>
                <c:ptCount val="13"/>
              </c:numCache>
            </c:numRef>
          </c:val>
          <c:extLst>
            <c:ext xmlns:c16="http://schemas.microsoft.com/office/drawing/2014/chart" uri="{C3380CC4-5D6E-409C-BE32-E72D297353CC}">
              <c16:uniqueId val="{00000001-7481-42D5-BBAE-3DE4C248C9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94271952"/>
        <c:axId val="194272784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'[JUNE 2024 HUMAN RIGHTS SITUATION DASHBOARD.xlsx]Sheet1'!$U$21:$AG$21</c15:sqref>
                        </c15:formulaRef>
                      </c:ext>
                    </c:extLst>
                    <c:strCache>
                      <c:ptCount val="13"/>
                      <c:pt idx="0">
                        <c:v>Sexual &amp; Gender Based Violence</c:v>
                      </c:pt>
                      <c:pt idx="1">
                        <c:v>Women Rights &amp; Gender </c:v>
                      </c:pt>
                      <c:pt idx="2">
                        <c:v>Child Rights</c:v>
                      </c:pt>
                      <c:pt idx="3">
                        <c:v>Access to Justice</c:v>
                      </c:pt>
                      <c:pt idx="4">
                        <c:v>Personal Liberty </c:v>
                      </c:pt>
                      <c:pt idx="5">
                        <c:v>Older Persons</c:v>
                      </c:pt>
                      <c:pt idx="6">
                        <c:v>Right to Life</c:v>
                      </c:pt>
                      <c:pt idx="7">
                        <c:v>Freedom of Religion</c:v>
                      </c:pt>
                      <c:pt idx="8">
                        <c:v>Law Enforcement &amp; Human Dignity</c:v>
                      </c:pt>
                      <c:pt idx="9">
                        <c:v>ESC Rights</c:v>
                      </c:pt>
                      <c:pt idx="10">
                        <c:v>Labour Rights</c:v>
                      </c:pt>
                      <c:pt idx="11">
                        <c:v>Freedom From Discrimination</c:v>
                      </c:pt>
                      <c:pt idx="12">
                        <c:v>Environment 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'[JUNE 2024 HUMAN RIGHTS SITUATION DASHBOARD.xlsx]Sheet1'!$U$24:$AG$24</c15:sqref>
                        </c15:formulaRef>
                      </c:ext>
                    </c:extLst>
                    <c:numCache>
                      <c:formatCode>General</c:formatCode>
                      <c:ptCount val="13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2-7481-42D5-BBAE-3DE4C248C976}"/>
                  </c:ext>
                </c:extLst>
              </c15:ser>
            </c15:filteredBarSeries>
          </c:ext>
        </c:extLst>
      </c:barChart>
      <c:catAx>
        <c:axId val="194271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272784"/>
        <c:crosses val="autoZero"/>
        <c:auto val="1"/>
        <c:lblAlgn val="ctr"/>
        <c:lblOffset val="100"/>
        <c:noMultiLvlLbl val="0"/>
      </c:catAx>
      <c:valAx>
        <c:axId val="194272784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9427195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i="0" baseline="0">
                <a:effectLst/>
              </a:rPr>
              <a:t>August 2024 Complaints Across Geo-Political Zones</a:t>
            </a:r>
            <a:endParaRPr lang="en-GB" sz="2400">
              <a:effectLst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'[AUGUST 2024 HUMAN RIGHTS SITUATION DASHBOARD.xlsx]Geo-Political'!$U$3:$Z$3</c:f>
              <c:strCache>
                <c:ptCount val="6"/>
                <c:pt idx="0">
                  <c:v>North West</c:v>
                </c:pt>
                <c:pt idx="1">
                  <c:v>North East</c:v>
                </c:pt>
                <c:pt idx="2">
                  <c:v>North Central</c:v>
                </c:pt>
                <c:pt idx="3">
                  <c:v>South West</c:v>
                </c:pt>
                <c:pt idx="4">
                  <c:v>South East</c:v>
                </c:pt>
                <c:pt idx="5">
                  <c:v>South South</c:v>
                </c:pt>
              </c:strCache>
            </c:strRef>
          </c:cat>
          <c:val>
            <c:numRef>
              <c:f>'[AUGUST 2024 HUMAN RIGHTS SITUATION DASHBOARD.xlsx]Geo-Political'!$U$12:$Z$12</c:f>
              <c:numCache>
                <c:formatCode>General</c:formatCode>
                <c:ptCount val="6"/>
                <c:pt idx="0" formatCode="#,##0">
                  <c:v>68260</c:v>
                </c:pt>
                <c:pt idx="1">
                  <c:v>22471</c:v>
                </c:pt>
                <c:pt idx="2" formatCode="#,##0">
                  <c:v>60402</c:v>
                </c:pt>
                <c:pt idx="3">
                  <c:v>26902</c:v>
                </c:pt>
                <c:pt idx="4" formatCode="#,##0">
                  <c:v>20822</c:v>
                </c:pt>
                <c:pt idx="5" formatCode="#,##0">
                  <c:v>29692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CC-48BC-B5E2-60E4A383807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1562735"/>
        <c:axId val="301553167"/>
      </c:barChart>
      <c:catAx>
        <c:axId val="3015627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553167"/>
        <c:crosses val="autoZero"/>
        <c:auto val="1"/>
        <c:lblAlgn val="ctr"/>
        <c:lblOffset val="100"/>
        <c:noMultiLvlLbl val="0"/>
      </c:catAx>
      <c:valAx>
        <c:axId val="30155316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156273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/>
              <a:t>August 2024 Thematic Human Rights Complaints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'[AUGUST 2024 HUMAN RIGHTS SITUATION DASHBOARD.xlsx]Thematic'!$N$4:$N$16</c:f>
              <c:strCache>
                <c:ptCount val="13"/>
                <c:pt idx="0">
                  <c:v>Sexual &amp; Gender-Based Violence</c:v>
                </c:pt>
                <c:pt idx="1">
                  <c:v>Women's Rights &amp; Gender Equality</c:v>
                </c:pt>
                <c:pt idx="2">
                  <c:v>Child Rights</c:v>
                </c:pt>
                <c:pt idx="3">
                  <c:v>Older Persons</c:v>
                </c:pt>
                <c:pt idx="4">
                  <c:v>Rule of Law &amp; Access to Justice</c:v>
                </c:pt>
                <c:pt idx="5">
                  <c:v>Right to Personal Liberty</c:v>
                </c:pt>
                <c:pt idx="6">
                  <c:v>Right to Life</c:v>
                </c:pt>
                <c:pt idx="7">
                  <c:v>Freedom from Discimination</c:v>
                </c:pt>
                <c:pt idx="8">
                  <c:v>Law Enfrocement &amp; Human Dignity</c:v>
                </c:pt>
                <c:pt idx="9">
                  <c:v>ESC Rights</c:v>
                </c:pt>
                <c:pt idx="10">
                  <c:v>Labour Rights</c:v>
                </c:pt>
                <c:pt idx="11">
                  <c:v>Freedom of Religion</c:v>
                </c:pt>
                <c:pt idx="12">
                  <c:v>Environment</c:v>
                </c:pt>
              </c:strCache>
            </c:strRef>
          </c:cat>
          <c:val>
            <c:numRef>
              <c:f>'[AUGUST 2024 HUMAN RIGHTS SITUATION DASHBOARD.xlsx]Thematic'!$O$4:$O$16</c:f>
              <c:numCache>
                <c:formatCode>#,##0</c:formatCode>
                <c:ptCount val="13"/>
                <c:pt idx="0">
                  <c:v>14219</c:v>
                </c:pt>
                <c:pt idx="1">
                  <c:v>19801</c:v>
                </c:pt>
                <c:pt idx="2">
                  <c:v>11412</c:v>
                </c:pt>
                <c:pt idx="3" formatCode="General">
                  <c:v>40</c:v>
                </c:pt>
                <c:pt idx="4">
                  <c:v>26822</c:v>
                </c:pt>
                <c:pt idx="5">
                  <c:v>10854</c:v>
                </c:pt>
                <c:pt idx="6">
                  <c:v>12666</c:v>
                </c:pt>
                <c:pt idx="7">
                  <c:v>10365</c:v>
                </c:pt>
                <c:pt idx="8">
                  <c:v>35078</c:v>
                </c:pt>
                <c:pt idx="9">
                  <c:v>29499</c:v>
                </c:pt>
                <c:pt idx="10">
                  <c:v>7865</c:v>
                </c:pt>
                <c:pt idx="11">
                  <c:v>37504</c:v>
                </c:pt>
                <c:pt idx="12">
                  <c:v>5304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52-4817-B618-75C5EDE3EC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746177840"/>
        <c:axId val="1746178256"/>
      </c:barChart>
      <c:catAx>
        <c:axId val="1746177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6178256"/>
        <c:crosses val="autoZero"/>
        <c:auto val="1"/>
        <c:lblAlgn val="ctr"/>
        <c:lblOffset val="100"/>
        <c:noMultiLvlLbl val="0"/>
      </c:catAx>
      <c:valAx>
        <c:axId val="17461782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617784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dirty="0"/>
              <a:t>Sexual and Gender Based Violence Jan -Aug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'[AUGUST 2024 HUMAN RIGHTS SITUATION DASHBOARD.xlsx]Thematic'!$M$23</c:f>
              <c:strCache>
                <c:ptCount val="1"/>
                <c:pt idx="0">
                  <c:v>Sexual Violence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'[AUGUST 2024 HUMAN RIGHTS SITUATION DASHBOARD.xlsx]Thematic'!$N$22:$U$22</c:f>
              <c:strCache>
                <c:ptCount val="8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</c:strCache>
            </c:strRef>
          </c:cat>
          <c:val>
            <c:numRef>
              <c:f>'[AUGUST 2024 HUMAN RIGHTS SITUATION DASHBOARD.xlsx]Thematic'!$N$23:$U$23</c:f>
              <c:numCache>
                <c:formatCode>#,##0</c:formatCode>
                <c:ptCount val="8"/>
                <c:pt idx="0">
                  <c:v>1174</c:v>
                </c:pt>
                <c:pt idx="1">
                  <c:v>5780</c:v>
                </c:pt>
                <c:pt idx="2">
                  <c:v>6136</c:v>
                </c:pt>
                <c:pt idx="3" formatCode="General">
                  <c:v>216</c:v>
                </c:pt>
                <c:pt idx="4">
                  <c:v>8215</c:v>
                </c:pt>
                <c:pt idx="5" formatCode="General">
                  <c:v>600</c:v>
                </c:pt>
                <c:pt idx="6">
                  <c:v>4623</c:v>
                </c:pt>
                <c:pt idx="7">
                  <c:v>3319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C6E-4A95-B91F-9BA1463BCD4F}"/>
            </c:ext>
          </c:extLst>
        </c:ser>
        <c:ser>
          <c:idx val="1"/>
          <c:order val="1"/>
          <c:tx>
            <c:strRef>
              <c:f>'[AUGUST 2024 HUMAN RIGHTS SITUATION DASHBOARD.xlsx]Thematic'!$M$24</c:f>
              <c:strCache>
                <c:ptCount val="1"/>
                <c:pt idx="0">
                  <c:v>Domestic Violence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'[AUGUST 2024 HUMAN RIGHTS SITUATION DASHBOARD.xlsx]Thematic'!$N$22:$U$22</c:f>
              <c:strCache>
                <c:ptCount val="8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</c:strCache>
            </c:strRef>
          </c:cat>
          <c:val>
            <c:numRef>
              <c:f>'[AUGUST 2024 HUMAN RIGHTS SITUATION DASHBOARD.xlsx]Thematic'!$N$24:$U$24</c:f>
              <c:numCache>
                <c:formatCode>#,##0</c:formatCode>
                <c:ptCount val="8"/>
                <c:pt idx="0">
                  <c:v>1098</c:v>
                </c:pt>
                <c:pt idx="1">
                  <c:v>3380</c:v>
                </c:pt>
                <c:pt idx="2">
                  <c:v>3376</c:v>
                </c:pt>
                <c:pt idx="3">
                  <c:v>6592</c:v>
                </c:pt>
                <c:pt idx="4">
                  <c:v>10410</c:v>
                </c:pt>
                <c:pt idx="5">
                  <c:v>2436</c:v>
                </c:pt>
                <c:pt idx="6">
                  <c:v>10752</c:v>
                </c:pt>
                <c:pt idx="7">
                  <c:v>10863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C6E-4A95-B91F-9BA1463BCD4F}"/>
            </c:ext>
          </c:extLst>
        </c:ser>
        <c:ser>
          <c:idx val="2"/>
          <c:order val="2"/>
          <c:tx>
            <c:strRef>
              <c:f>'[AUGUST 2024 HUMAN RIGHTS SITUATION DASHBOARD.xlsx]Thematic'!$M$25</c:f>
              <c:strCache>
                <c:ptCount val="1"/>
                <c:pt idx="0">
                  <c:v>Rape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'[AUGUST 2024 HUMAN RIGHTS SITUATION DASHBOARD.xlsx]Thematic'!$N$22:$U$22</c:f>
              <c:strCache>
                <c:ptCount val="8"/>
                <c:pt idx="0">
                  <c:v>JAN.</c:v>
                </c:pt>
                <c:pt idx="1">
                  <c:v>FEB.</c:v>
                </c:pt>
                <c:pt idx="2">
                  <c:v>MAR.</c:v>
                </c:pt>
                <c:pt idx="3">
                  <c:v>APR.</c:v>
                </c:pt>
                <c:pt idx="4">
                  <c:v>MAY</c:v>
                </c:pt>
                <c:pt idx="5">
                  <c:v>JUNE</c:v>
                </c:pt>
                <c:pt idx="6">
                  <c:v>JUL.</c:v>
                </c:pt>
                <c:pt idx="7">
                  <c:v>AUG.</c:v>
                </c:pt>
              </c:strCache>
            </c:strRef>
          </c:cat>
          <c:val>
            <c:numRef>
              <c:f>'[AUGUST 2024 HUMAN RIGHTS SITUATION DASHBOARD.xlsx]Thematic'!$N$25:$U$25</c:f>
              <c:numCache>
                <c:formatCode>#,##0</c:formatCode>
                <c:ptCount val="8"/>
                <c:pt idx="0">
                  <c:v>1190</c:v>
                </c:pt>
                <c:pt idx="1">
                  <c:v>1640</c:v>
                </c:pt>
                <c:pt idx="2">
                  <c:v>2406</c:v>
                </c:pt>
                <c:pt idx="3" formatCode="General">
                  <c:v>288</c:v>
                </c:pt>
                <c:pt idx="4">
                  <c:v>1046</c:v>
                </c:pt>
                <c:pt idx="5" formatCode="General">
                  <c:v>58</c:v>
                </c:pt>
                <c:pt idx="6" formatCode="General">
                  <c:v>42</c:v>
                </c:pt>
                <c:pt idx="7" formatCode="General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C6E-4A95-B91F-9BA1463BCD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312560"/>
        <c:axId val="203310064"/>
      </c:barChart>
      <c:catAx>
        <c:axId val="203312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310064"/>
        <c:crosses val="autoZero"/>
        <c:auto val="1"/>
        <c:lblAlgn val="ctr"/>
        <c:lblOffset val="100"/>
        <c:noMultiLvlLbl val="0"/>
      </c:catAx>
      <c:valAx>
        <c:axId val="20331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331256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800"/>
              <a:t>Violation of Children Rights June &amp; July 2024</a:t>
            </a:r>
          </a:p>
        </c:rich>
      </c:tx>
      <c:layout>
        <c:manualLayout>
          <c:xMode val="edge"/>
          <c:yMode val="edge"/>
          <c:x val="0.26475034223814453"/>
          <c:y val="2.210943282538430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'[JULY 2024 HUMAN RIGHTS SITUATION DASHBOARD.xlsx]Sheet2'!$E$4</c:f>
              <c:strCache>
                <c:ptCount val="1"/>
                <c:pt idx="0">
                  <c:v>June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'[JULY 2024 HUMAN RIGHTS SITUATION DASHBOARD.xlsx]Sheet2'!$D$5:$D$14</c:f>
              <c:strCache>
                <c:ptCount val="10"/>
                <c:pt idx="0">
                  <c:v>Right to Survival &amp; Devt.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'[JULY 2024 HUMAN RIGHTS SITUATION DASHBOARD.xlsx]Sheet2'!$E$5:$E$14</c:f>
              <c:numCache>
                <c:formatCode>#,##0</c:formatCode>
                <c:ptCount val="10"/>
                <c:pt idx="0">
                  <c:v>1898</c:v>
                </c:pt>
                <c:pt idx="1">
                  <c:v>1923</c:v>
                </c:pt>
                <c:pt idx="2" formatCode="General">
                  <c:v>1624</c:v>
                </c:pt>
                <c:pt idx="3" formatCode="General">
                  <c:v>1740</c:v>
                </c:pt>
                <c:pt idx="4" formatCode="General">
                  <c:v>1484</c:v>
                </c:pt>
                <c:pt idx="5" formatCode="General">
                  <c:v>1345</c:v>
                </c:pt>
                <c:pt idx="6" formatCode="General">
                  <c:v>1259</c:v>
                </c:pt>
                <c:pt idx="7" formatCode="General">
                  <c:v>1577</c:v>
                </c:pt>
                <c:pt idx="8">
                  <c:v>1667</c:v>
                </c:pt>
                <c:pt idx="9">
                  <c:v>1608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64-4D29-AD61-884432BE7556}"/>
            </c:ext>
          </c:extLst>
        </c:ser>
        <c:ser>
          <c:idx val="1"/>
          <c:order val="1"/>
          <c:tx>
            <c:strRef>
              <c:f>'[JULY 2024 HUMAN RIGHTS SITUATION DASHBOARD.xlsx]Sheet2'!$F$4</c:f>
              <c:strCache>
                <c:ptCount val="1"/>
                <c:pt idx="0">
                  <c:v>July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'[JULY 2024 HUMAN RIGHTS SITUATION DASHBOARD.xlsx]Sheet2'!$D$5:$D$14</c:f>
              <c:strCache>
                <c:ptCount val="10"/>
                <c:pt idx="0">
                  <c:v>Right to Survival &amp; Devt.</c:v>
                </c:pt>
                <c:pt idx="1">
                  <c:v>Child Custody</c:v>
                </c:pt>
                <c:pt idx="2">
                  <c:v>Access to Children</c:v>
                </c:pt>
                <c:pt idx="3">
                  <c:v>Other Child Abuses</c:v>
                </c:pt>
                <c:pt idx="4">
                  <c:v>Child Labour</c:v>
                </c:pt>
                <c:pt idx="5">
                  <c:v>Child Marriage</c:v>
                </c:pt>
                <c:pt idx="6">
                  <c:v>Child Trafficking</c:v>
                </c:pt>
                <c:pt idx="7">
                  <c:v>Sexual Abuse</c:v>
                </c:pt>
                <c:pt idx="8">
                  <c:v>Child Abandonment</c:v>
                </c:pt>
                <c:pt idx="9">
                  <c:v>Right to Education</c:v>
                </c:pt>
              </c:strCache>
            </c:strRef>
          </c:cat>
          <c:val>
            <c:numRef>
              <c:f>'[JULY 2024 HUMAN RIGHTS SITUATION DASHBOARD.xlsx]Sheet2'!$F$5:$F$14</c:f>
              <c:numCache>
                <c:formatCode>#,##0</c:formatCode>
                <c:ptCount val="10"/>
                <c:pt idx="0">
                  <c:v>1298</c:v>
                </c:pt>
                <c:pt idx="1">
                  <c:v>1323</c:v>
                </c:pt>
                <c:pt idx="2">
                  <c:v>1024</c:v>
                </c:pt>
                <c:pt idx="3">
                  <c:v>1140</c:v>
                </c:pt>
                <c:pt idx="4" formatCode="General">
                  <c:v>884</c:v>
                </c:pt>
                <c:pt idx="5" formatCode="General">
                  <c:v>745</c:v>
                </c:pt>
                <c:pt idx="6" formatCode="General">
                  <c:v>659</c:v>
                </c:pt>
                <c:pt idx="7" formatCode="General">
                  <c:v>977</c:v>
                </c:pt>
                <c:pt idx="8">
                  <c:v>1825</c:v>
                </c:pt>
                <c:pt idx="9">
                  <c:v>1008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64-4D29-AD61-884432BE7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85421280"/>
        <c:axId val="1485418784"/>
      </c:barChart>
      <c:catAx>
        <c:axId val="14854212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5418784"/>
        <c:crosses val="autoZero"/>
        <c:auto val="1"/>
        <c:lblAlgn val="ctr"/>
        <c:lblOffset val="100"/>
        <c:noMultiLvlLbl val="0"/>
      </c:catAx>
      <c:valAx>
        <c:axId val="1485418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8542128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dTable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b="1" dirty="0"/>
              <a:t>Killings by Non-State Actors in July 2024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'[MAY 2024 HUMAN RIGHTS SITUATION DASHBOARD.xlsx]Tracked Incidents (2)'!$E$120</c:f>
              <c:strCache>
                <c:ptCount val="1"/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9A-4D1C-B901-047EE984888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9A-4D1C-B901-047EE984888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9A-4D1C-B901-047EE984888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'[MAY 2024 HUMAN RIGHTS SITUATION DASHBOARD.xlsx]Tracked Incidents (2)'!$D$121:$D$123</c:f>
              <c:strCache>
                <c:ptCount val="3"/>
                <c:pt idx="0">
                  <c:v>Terrorists</c:v>
                </c:pt>
                <c:pt idx="1">
                  <c:v>Bandits/Gunmen</c:v>
                </c:pt>
                <c:pt idx="2">
                  <c:v>Individuals/Groups</c:v>
                </c:pt>
              </c:strCache>
            </c:strRef>
          </c:cat>
          <c:val>
            <c:numRef>
              <c:f>'[MAY 2024 HUMAN RIGHTS SITUATION DASHBOARD.xlsx]Tracked Incidents (2)'!$E$121:$E$123</c:f>
              <c:numCache>
                <c:formatCode>General</c:formatCode>
                <c:ptCount val="3"/>
                <c:pt idx="0">
                  <c:v>50</c:v>
                </c:pt>
                <c:pt idx="1">
                  <c:v>130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159A-4D1C-B901-047EE984888F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1761F6-803F-41A5-8EAE-8C5C1FEBB595}" type="datetimeFigureOut">
              <a:rPr lang="en-GB" smtClean="0"/>
              <a:t>06/09/2024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9F09A-BBFE-40B2-8E8B-1A48B10360A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7089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F3F9F8-6BC8-48FE-9C3A-1E7A29306F60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6035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0829C3-2266-4FBC-800D-041F6BE5E3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B4A1042-5C27-4E8A-A3F0-6B3FDB24B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B0723-72BF-458E-9C91-A4A6D84D5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5777E9-F3A7-412D-A207-7E68A96B9D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F2E2C2-7D10-49AE-874C-9D090DEB7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613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68F827-1F1A-4932-BD5F-2E9B2ADBE6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DF0061-A979-427B-AEAE-AE23A04AE1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A53D5-A0C2-423B-AC4D-39F182DBE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D6D70E-935B-4244-B8BC-5DC69C8DB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E3F5CA-C748-4E7C-9E0B-5F62BAB3D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23346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F8E9DB-BFFB-40FC-AF85-82F227ED3B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71936D-6192-48D0-953F-AD74FB7BAB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504911-1104-4225-BB6B-918F8C84E6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F0A892-FA9E-4022-B7B3-716D333F4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F7E2A-B493-4C0D-9CF5-1BB355D0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590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7639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FFFBF-15B4-4F25-8DC7-FB0FD0C85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252136-30C6-47A3-8B02-B5F3FAC6F1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9F072A-B7AD-4FD4-996F-F111AC2FC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D50CFB-5B0C-4654-AFB8-58B3D4667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ECD3A9-0563-4AC8-AF59-C4167FF66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81610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03AD14-2F7B-465F-959B-F86E8DD30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FF5180-2BD7-48C1-94DC-66777DCB14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A3A37A-C8D2-4790-9E14-DF89AF337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A187CF-A716-438F-8FE5-B42061A5A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E6BA86-4F20-409D-B980-07508738E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11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B18DA-8C60-40F5-9887-4E6FF5B055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8B235-5CFD-4C37-B78A-F1099CAA12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C0A6C6-E8DF-4B68-AFBF-DA82EDB96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DEF853-830D-4D4D-8B4B-9775FC6A2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4692A-4F58-4842-8E3C-A0E848E79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68555C-5076-4837-9AD3-D40A334A58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5720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FAA2B-65F5-4F16-80FD-3505A4D3F8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45AF3D-AD74-4557-9CCE-FAAA38BEEB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C3F7F1-43F0-4671-B31F-446C88066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F1F03D-C2A4-44B4-8976-1649A4AA4F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FE5241-7301-4994-AF28-F3D4ADB7B7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2551F5-2979-4DAD-9D92-B19B73F7D8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62E6416-7593-4A98-AF6E-15C97465C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172096-5536-440C-B3C4-68D949E22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501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C563D4-6B95-4928-8EB2-2BE1577AD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400715-8E14-4E69-9767-8086179E28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983EAA-7437-4FB7-A01E-F20D5C59F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156C868-7FF8-413F-A9F9-F2BD60E12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529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2FB48-6F01-4E77-AF10-DC4EA2E70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CDA58C-42A5-46C7-B410-B3074E2F2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E16CA1-7BE4-4B5B-A761-234A7626A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0341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AA255-06D2-4848-8505-D709106EB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0E7C5B-4061-4E9B-8108-B67D4AADC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1FA63E-FC84-449F-9461-B010874F42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9CB6B-FCA5-439E-AD0A-9EBA6BB7D6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595359-82BB-46C2-95BD-0BCB0AD679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353ABC-4477-4A8C-8A6E-60497089B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3397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7AB0D-0ACE-4F4D-BC53-BB0D73D98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9D7915-104E-4EA4-BCBE-642933B61E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A16038-B3D5-4475-AA58-E585B3DE7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8AA51B-CD67-4A5D-91D6-AD3ED1A80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3FB25-62EE-42C1-8129-D8A5121D3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2BC8EE-57DF-4637-9982-C28AD49F30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778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34E7DB-02AA-408D-A015-8A36977365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3E55FF-7C9E-41CB-B1AD-95D5A72308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47B6B5-B006-42E3-B2D3-AE8B4F800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9289EF-7F82-4A0F-AAFF-012BF69DC7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DB45E1-B156-4F2E-B1B9-502DC1F8DF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646B6-14D9-4702-9DFD-8225579D23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856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chart" Target="../charts/chart12.xml"/><Relationship Id="rId3" Type="http://schemas.openxmlformats.org/officeDocument/2006/relationships/chart" Target="../charts/chart11.xm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17" Type="http://schemas.openxmlformats.org/officeDocument/2006/relationships/chart" Target="../charts/chart16.xml"/><Relationship Id="rId2" Type="http://schemas.openxmlformats.org/officeDocument/2006/relationships/notesSlide" Target="../notesSlides/notesSlide1.xml"/><Relationship Id="rId16" Type="http://schemas.openxmlformats.org/officeDocument/2006/relationships/chart" Target="../charts/chart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chart" Target="../charts/chart14.xml"/><Relationship Id="rId10" Type="http://schemas.openxmlformats.org/officeDocument/2006/relationships/image" Target="../media/image12.svg"/><Relationship Id="rId4" Type="http://schemas.openxmlformats.org/officeDocument/2006/relationships/image" Target="../media/image6.jpeg"/><Relationship Id="rId9" Type="http://schemas.openxmlformats.org/officeDocument/2006/relationships/image" Target="../media/image11.png"/><Relationship Id="rId14" Type="http://schemas.openxmlformats.org/officeDocument/2006/relationships/chart" Target="../charts/char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7062B-5562-4C8B-8C98-AAB7C997E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8723" y="2351313"/>
            <a:ext cx="9411477" cy="1158649"/>
          </a:xfrm>
        </p:spPr>
        <p:txBody>
          <a:bodyPr>
            <a:normAutofit fontScale="90000"/>
          </a:bodyPr>
          <a:lstStyle/>
          <a:p>
            <a:r>
              <a:rPr lang="en-ZA" b="1" dirty="0"/>
              <a:t>Presentation of July-August 2024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E474BB-F0B3-4738-8CE9-8C2F33510A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916A69-799D-4AFA-BCAC-493BDBFE22F1}"/>
              </a:ext>
            </a:extLst>
          </p:cNvPr>
          <p:cNvSpPr/>
          <p:nvPr/>
        </p:nvSpPr>
        <p:spPr>
          <a:xfrm>
            <a:off x="1524001" y="3602038"/>
            <a:ext cx="9411478" cy="130474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>
                <a:gd name="adj1" fmla="val 12500"/>
                <a:gd name="adj2" fmla="val -398"/>
              </a:avLst>
            </a:prstTxWarp>
            <a:spAutoFit/>
          </a:bodyPr>
          <a:lstStyle/>
          <a:p>
            <a:pPr marL="0" indent="0">
              <a:buNone/>
            </a:pPr>
            <a:r>
              <a:rPr lang="en-ZA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Human Rights Dashboard</a:t>
            </a:r>
            <a:endParaRPr lang="en-GB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F11208FD-6ED3-493A-B57B-C379B9FA3E3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033" y="289560"/>
            <a:ext cx="2081660" cy="1837820"/>
          </a:xfrm>
          <a:prstGeom prst="rect">
            <a:avLst/>
          </a:prstGeom>
          <a:noFill/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C2FFC0-F192-438C-A636-686D86D63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6725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DD4C38-2060-4EAC-9569-5E10CFC0C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840892E-2BAE-4F99-A272-FDA5764FE20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57501183"/>
              </p:ext>
            </p:extLst>
          </p:nvPr>
        </p:nvGraphicFramePr>
        <p:xfrm>
          <a:off x="81280" y="0"/>
          <a:ext cx="12110719" cy="67214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380647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75B60C5-829F-4002-9F6D-A377DD067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2E8090A-B6CB-4255-A106-9FA34E576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46167742"/>
              </p:ext>
            </p:extLst>
          </p:nvPr>
        </p:nvGraphicFramePr>
        <p:xfrm>
          <a:off x="95251" y="257175"/>
          <a:ext cx="10906124" cy="6099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1466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123E97F-2CDD-4032-BC10-4F271DB58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84E26EB-6C8C-4CA8-A4D6-0BA3BD4F109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48441887"/>
              </p:ext>
            </p:extLst>
          </p:nvPr>
        </p:nvGraphicFramePr>
        <p:xfrm>
          <a:off x="168165" y="0"/>
          <a:ext cx="11803117" cy="635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8826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7009731-DDCA-4882-BFFF-C40391A91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pic>
        <p:nvPicPr>
          <p:cNvPr id="1026" name="Picture 2" descr="LAGOS, NIGERIA - AUGUST 1: protesters ...">
            <a:extLst>
              <a:ext uri="{FF2B5EF4-FFF2-40B4-BE49-F238E27FC236}">
                <a16:creationId xmlns:a16="http://schemas.microsoft.com/office/drawing/2014/main" id="{989DDB31-F0D8-4CCE-BF68-9F7E409C5DF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32"/>
          <a:stretch/>
        </p:blipFill>
        <p:spPr bwMode="auto">
          <a:xfrm>
            <a:off x="843280" y="136525"/>
            <a:ext cx="10932160" cy="606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31743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40448F9-C916-489A-B0EE-219AEAEFB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pic>
        <p:nvPicPr>
          <p:cNvPr id="3" name="Picture 2" descr="A map of nigeria with red and green colors&#10;&#10;Description automatically generated">
            <a:extLst>
              <a:ext uri="{FF2B5EF4-FFF2-40B4-BE49-F238E27FC236}">
                <a16:creationId xmlns:a16="http://schemas.microsoft.com/office/drawing/2014/main" id="{B4AE63C0-0071-429F-821F-36716FB2AC2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840" y="0"/>
            <a:ext cx="1047495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03319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9F52268-04B3-4791-8368-5F9426427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pic>
        <p:nvPicPr>
          <p:cNvPr id="3" name="Picture 2" descr="A map of nigeria with red and green colors&#10;&#10;Description automatically generated">
            <a:extLst>
              <a:ext uri="{FF2B5EF4-FFF2-40B4-BE49-F238E27FC236}">
                <a16:creationId xmlns:a16="http://schemas.microsoft.com/office/drawing/2014/main" id="{1EBA68FE-51BB-4305-A5A7-81ED2158EEBE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7" t="2950" r="6659" b="2688"/>
          <a:stretch/>
        </p:blipFill>
        <p:spPr bwMode="auto">
          <a:xfrm>
            <a:off x="1320800" y="136525"/>
            <a:ext cx="9062720" cy="65849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449527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8EDB9B5-85A6-4E23-8686-FAE1F1E9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pic>
        <p:nvPicPr>
          <p:cNvPr id="3" name="Picture 2" descr="A map of nigeria with red and green colors&#10;&#10;Description automatically generated">
            <a:extLst>
              <a:ext uri="{FF2B5EF4-FFF2-40B4-BE49-F238E27FC236}">
                <a16:creationId xmlns:a16="http://schemas.microsoft.com/office/drawing/2014/main" id="{9169CF48-8C64-40DD-A40B-D7CB90EEC9F2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3" t="2984" r="3800" b="3146"/>
          <a:stretch/>
        </p:blipFill>
        <p:spPr bwMode="auto">
          <a:xfrm>
            <a:off x="1727200" y="0"/>
            <a:ext cx="9011920" cy="635635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315225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470BA9-3C81-4A9F-BB56-4DDDA3AD5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363" y="386930"/>
            <a:ext cx="9236700" cy="118895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States in Focus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652EF2-217B-46EC-B476-24A88DCAEF95}"/>
              </a:ext>
            </a:extLst>
          </p:cNvPr>
          <p:cNvSpPr>
            <a:spLocks/>
          </p:cNvSpPr>
          <p:nvPr/>
        </p:nvSpPr>
        <p:spPr>
          <a:xfrm>
            <a:off x="5604137" y="1978573"/>
            <a:ext cx="4901660" cy="58366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Edo</a:t>
            </a:r>
            <a:endParaRPr lang="en-GB" sz="32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5A9FA6-5FA0-4B1F-AE1F-42ED3C7959CC}"/>
              </a:ext>
            </a:extLst>
          </p:cNvPr>
          <p:cNvSpPr>
            <a:spLocks/>
          </p:cNvSpPr>
          <p:nvPr/>
        </p:nvSpPr>
        <p:spPr>
          <a:xfrm>
            <a:off x="5604137" y="2440115"/>
            <a:ext cx="4901660" cy="567821"/>
          </a:xfrm>
          <a:prstGeom prst="rect">
            <a:avLst/>
          </a:prstGeom>
        </p:spPr>
        <p:txBody>
          <a:bodyPr>
            <a:noAutofit/>
          </a:bodyPr>
          <a:lstStyle/>
          <a:p>
            <a:pPr defTabSz="859536">
              <a:spcAft>
                <a:spcPts val="600"/>
              </a:spcAft>
            </a:pPr>
            <a:r>
              <a:rPr lang="en-ZA" sz="3008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Killings by cultists in 3 incidents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8559517-3545-4382-84C3-0CAFBC747BE0}"/>
              </a:ext>
            </a:extLst>
          </p:cNvPr>
          <p:cNvSpPr txBox="1">
            <a:spLocks/>
          </p:cNvSpPr>
          <p:nvPr/>
        </p:nvSpPr>
        <p:spPr>
          <a:xfrm>
            <a:off x="216882" y="5060938"/>
            <a:ext cx="4877639" cy="47440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dirty="0">
                <a:solidFill>
                  <a:srgbClr val="FF0000"/>
                </a:solidFill>
              </a:rPr>
              <a:t>Double attacks on police stations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EFE49F83-D314-436D-9468-63B8D4B613A7}"/>
              </a:ext>
            </a:extLst>
          </p:cNvPr>
          <p:cNvSpPr txBox="1">
            <a:spLocks/>
          </p:cNvSpPr>
          <p:nvPr/>
        </p:nvSpPr>
        <p:spPr>
          <a:xfrm>
            <a:off x="192509" y="4441100"/>
            <a:ext cx="3529496" cy="5678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3008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Ebonyi</a:t>
            </a:r>
            <a:endParaRPr lang="en-GB" sz="3200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0C055E55-F60C-427D-87AE-CC00D7A80B6D}"/>
              </a:ext>
            </a:extLst>
          </p:cNvPr>
          <p:cNvSpPr txBox="1">
            <a:spLocks/>
          </p:cNvSpPr>
          <p:nvPr/>
        </p:nvSpPr>
        <p:spPr>
          <a:xfrm>
            <a:off x="249534" y="2529691"/>
            <a:ext cx="4877639" cy="4744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4884" indent="-214884" defTabSz="859536">
              <a:spcBef>
                <a:spcPts val="940"/>
              </a:spcBef>
            </a:pPr>
            <a:r>
              <a:rPr lang="en-ZA" sz="2632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4 attacks by bandits/terrorists across the state leading to 87 and </a:t>
            </a:r>
            <a:r>
              <a:rPr lang="en-ZA" sz="2632" b="1" dirty="0">
                <a:solidFill>
                  <a:srgbClr val="B30000"/>
                </a:solidFill>
              </a:rPr>
              <a:t>56</a:t>
            </a:r>
            <a:r>
              <a:rPr lang="en-ZA" sz="2632" b="1" kern="1200" dirty="0">
                <a:solidFill>
                  <a:srgbClr val="B30000"/>
                </a:solidFill>
                <a:latin typeface="+mn-lt"/>
                <a:ea typeface="+mn-ea"/>
                <a:cs typeface="+mn-cs"/>
              </a:rPr>
              <a:t> abductions.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1E8576E6-12A2-4F8B-9CA0-CE0B41049E55}"/>
              </a:ext>
            </a:extLst>
          </p:cNvPr>
          <p:cNvSpPr txBox="1">
            <a:spLocks/>
          </p:cNvSpPr>
          <p:nvPr/>
        </p:nvSpPr>
        <p:spPr>
          <a:xfrm>
            <a:off x="322790" y="2087834"/>
            <a:ext cx="3268934" cy="4744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859536">
              <a:spcBef>
                <a:spcPts val="940"/>
              </a:spcBef>
            </a:pPr>
            <a:r>
              <a:rPr lang="en-ZA" sz="2632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Sokoto</a:t>
            </a:r>
            <a:endParaRPr lang="en-GB" sz="2800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1C5A8A99-D3EF-4F28-8AC7-7655347516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9997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812BFA-0E6B-4F40-865B-CE24EE312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977900"/>
          </a:xfrm>
        </p:spPr>
        <p:txBody>
          <a:bodyPr>
            <a:normAutofit/>
          </a:bodyPr>
          <a:lstStyle/>
          <a:p>
            <a:r>
              <a:rPr lang="en-ZA" sz="4800" b="1" dirty="0"/>
              <a:t>Issues in Focus</a:t>
            </a:r>
            <a:endParaRPr lang="en-GB" sz="4800" b="1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717C1E-3678-4471-A16E-9CC6BFD2F4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657225"/>
          </a:xfrm>
        </p:spPr>
        <p:txBody>
          <a:bodyPr>
            <a:normAutofit fontScale="92500" lnSpcReduction="10000"/>
          </a:bodyPr>
          <a:lstStyle/>
          <a:p>
            <a:r>
              <a:rPr lang="en-ZA" dirty="0">
                <a:highlight>
                  <a:srgbClr val="FF0000"/>
                </a:highlight>
              </a:rPr>
              <a:t>Freedom of Association &amp; Peaceful Assembly</a:t>
            </a:r>
            <a:endParaRPr lang="en-GB" dirty="0">
              <a:highlight>
                <a:srgbClr val="FF0000"/>
              </a:highlight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B947D-B553-4E8E-BE3F-83C72456C2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2869565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Killing of protesters across the country</a:t>
            </a:r>
          </a:p>
          <a:p>
            <a:r>
              <a:rPr lang="en-ZA" dirty="0"/>
              <a:t>Indiscriminate arrests and prolonged detention</a:t>
            </a:r>
          </a:p>
          <a:p>
            <a:r>
              <a:rPr lang="en-ZA" dirty="0"/>
              <a:t>Addressing the root causes of protests and discontents</a:t>
            </a:r>
          </a:p>
          <a:p>
            <a:r>
              <a:rPr lang="en-ZA" dirty="0"/>
              <a:t>Capacity of the state to protect lives and properties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693B83-BE5F-4623-82B1-B222AA7768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ZA" dirty="0">
                <a:highlight>
                  <a:srgbClr val="FFFF00"/>
                </a:highlight>
              </a:rPr>
              <a:t>Flooding and Displacement</a:t>
            </a:r>
            <a:endParaRPr lang="en-GB" dirty="0">
              <a:highlight>
                <a:srgbClr val="FFFF00"/>
              </a:highlight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F7E6FE-47D9-4A58-A44C-402ACA319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2023382"/>
          </a:xfrm>
        </p:spPr>
        <p:txBody>
          <a:bodyPr>
            <a:normAutofit fontScale="92500" lnSpcReduction="20000"/>
          </a:bodyPr>
          <a:lstStyle/>
          <a:p>
            <a:r>
              <a:rPr lang="en-ZA" dirty="0"/>
              <a:t>Flooding and displacements violates a cocktail of human rights</a:t>
            </a:r>
          </a:p>
          <a:p>
            <a:r>
              <a:rPr lang="en-ZA" dirty="0"/>
              <a:t>Government and stakeholders should adopt human rights based approaches</a:t>
            </a:r>
          </a:p>
          <a:p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AACC31D-AC7A-4893-8460-6872A4AEC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 dirty="0"/>
          </a:p>
        </p:txBody>
      </p:sp>
      <p:sp>
        <p:nvSpPr>
          <p:cNvPr id="8" name="Content Placeholder 5">
            <a:extLst>
              <a:ext uri="{FF2B5EF4-FFF2-40B4-BE49-F238E27FC236}">
                <a16:creationId xmlns:a16="http://schemas.microsoft.com/office/drawing/2014/main" id="{A22BCF12-04C1-4124-8657-B78AA5F996F6}"/>
              </a:ext>
            </a:extLst>
          </p:cNvPr>
          <p:cNvSpPr txBox="1">
            <a:spLocks/>
          </p:cNvSpPr>
          <p:nvPr/>
        </p:nvSpPr>
        <p:spPr>
          <a:xfrm>
            <a:off x="1011239" y="4615770"/>
            <a:ext cx="5183188" cy="20233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19924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2DC7346-FB5E-F74D-BB74-D9DC2FD176CD}"/>
              </a:ext>
            </a:extLst>
          </p:cNvPr>
          <p:cNvSpPr txBox="1"/>
          <p:nvPr/>
        </p:nvSpPr>
        <p:spPr>
          <a:xfrm>
            <a:off x="860324" y="306186"/>
            <a:ext cx="1090074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tx2"/>
                </a:solidFill>
                <a:latin typeface="Poppins" pitchFamily="2" charset="77"/>
                <a:cs typeface="Poppins" pitchFamily="2" charset="77"/>
              </a:rPr>
              <a:t>NHRC July-August 2024 Human Rights Situation Dashboard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2781A9-8A9E-4F47-A991-93FE8BD57D68}"/>
              </a:ext>
            </a:extLst>
          </p:cNvPr>
          <p:cNvSpPr txBox="1"/>
          <p:nvPr/>
        </p:nvSpPr>
        <p:spPr>
          <a:xfrm>
            <a:off x="5192555" y="787593"/>
            <a:ext cx="18069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spc="150" dirty="0">
                <a:solidFill>
                  <a:schemeClr val="bg1">
                    <a:lumMod val="65000"/>
                  </a:schemeClr>
                </a:solidFill>
                <a:latin typeface="Poppins Light" pitchFamily="2" charset="77"/>
                <a:cs typeface="Poppins Light" pitchFamily="2" charset="77"/>
              </a:rPr>
              <a:t>July-August 2024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65E14D3-E19B-9B41-804F-0F2E0448F760}"/>
              </a:ext>
            </a:extLst>
          </p:cNvPr>
          <p:cNvSpPr/>
          <p:nvPr/>
        </p:nvSpPr>
        <p:spPr>
          <a:xfrm>
            <a:off x="3682038" y="1130441"/>
            <a:ext cx="635961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5D17A02-D5BB-C940-94B5-063B1C3B1B53}"/>
              </a:ext>
            </a:extLst>
          </p:cNvPr>
          <p:cNvSpPr/>
          <p:nvPr/>
        </p:nvSpPr>
        <p:spPr>
          <a:xfrm>
            <a:off x="3302361" y="1093984"/>
            <a:ext cx="2218036" cy="941025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F9AEC24-4080-E84B-B041-E83801ABFD32}"/>
              </a:ext>
            </a:extLst>
          </p:cNvPr>
          <p:cNvSpPr/>
          <p:nvPr/>
        </p:nvSpPr>
        <p:spPr>
          <a:xfrm>
            <a:off x="5534025" y="1101761"/>
            <a:ext cx="1778000" cy="93324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DC2C02-E54B-7945-A888-B30E7E65464C}"/>
              </a:ext>
            </a:extLst>
          </p:cNvPr>
          <p:cNvSpPr/>
          <p:nvPr/>
        </p:nvSpPr>
        <p:spPr>
          <a:xfrm>
            <a:off x="7300701" y="1102076"/>
            <a:ext cx="2596313" cy="93293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A7CD4BC-787A-464E-B253-52318C4A4571}"/>
              </a:ext>
            </a:extLst>
          </p:cNvPr>
          <p:cNvSpPr/>
          <p:nvPr/>
        </p:nvSpPr>
        <p:spPr>
          <a:xfrm>
            <a:off x="9651132" y="1121205"/>
            <a:ext cx="2540868" cy="904568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C670B14-54C4-2040-9E8B-1C72E45FE3AA}"/>
              </a:ext>
            </a:extLst>
          </p:cNvPr>
          <p:cNvSpPr/>
          <p:nvPr/>
        </p:nvSpPr>
        <p:spPr>
          <a:xfrm>
            <a:off x="26460" y="3663848"/>
            <a:ext cx="3389181" cy="2887583"/>
          </a:xfrm>
          <a:prstGeom prst="rect">
            <a:avLst/>
          </a:prstGeom>
          <a:solidFill>
            <a:schemeClr val="accent1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72B40D5-ACFC-9D4F-8E25-8F4E152CCF4B}"/>
              </a:ext>
            </a:extLst>
          </p:cNvPr>
          <p:cNvSpPr txBox="1"/>
          <p:nvPr/>
        </p:nvSpPr>
        <p:spPr>
          <a:xfrm>
            <a:off x="1215628" y="1156237"/>
            <a:ext cx="870751" cy="253916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050" b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Bob Attacks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88A8B14-1678-5C4E-9656-021678D321F4}"/>
              </a:ext>
            </a:extLst>
          </p:cNvPr>
          <p:cNvSpPr txBox="1"/>
          <p:nvPr/>
        </p:nvSpPr>
        <p:spPr>
          <a:xfrm>
            <a:off x="1506552" y="1463906"/>
            <a:ext cx="293670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C7B9D2D-B2C9-9244-808B-5FA1707EC560}"/>
              </a:ext>
            </a:extLst>
          </p:cNvPr>
          <p:cNvSpPr txBox="1"/>
          <p:nvPr/>
        </p:nvSpPr>
        <p:spPr>
          <a:xfrm>
            <a:off x="3196843" y="1522794"/>
            <a:ext cx="287258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2</a:t>
            </a:r>
            <a:endParaRPr lang="en-US" sz="1200" b="1">
              <a:solidFill>
                <a:schemeClr val="bg1"/>
              </a:solidFill>
              <a:latin typeface="Poppins" pitchFamily="2" charset="77"/>
              <a:ea typeface="League Spartan" charset="0"/>
              <a:cs typeface="Poppins" pitchFamily="2" charset="77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75CB54B-4790-C140-BED9-F0528FDEC7D2}"/>
              </a:ext>
            </a:extLst>
          </p:cNvPr>
          <p:cNvSpPr txBox="1"/>
          <p:nvPr/>
        </p:nvSpPr>
        <p:spPr>
          <a:xfrm>
            <a:off x="7914056" y="1140476"/>
            <a:ext cx="1697901" cy="307777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Child Abandonment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19235B6-2917-9D4C-8C5B-8AE77F7C737B}"/>
              </a:ext>
            </a:extLst>
          </p:cNvPr>
          <p:cNvSpPr txBox="1"/>
          <p:nvPr/>
        </p:nvSpPr>
        <p:spPr>
          <a:xfrm>
            <a:off x="8531161" y="1449857"/>
            <a:ext cx="1114408" cy="52322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4300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E85ACF6-ABEF-784E-9381-9D432BE1BF29}"/>
              </a:ext>
            </a:extLst>
          </p:cNvPr>
          <p:cNvSpPr txBox="1"/>
          <p:nvPr/>
        </p:nvSpPr>
        <p:spPr>
          <a:xfrm>
            <a:off x="4348404" y="1114102"/>
            <a:ext cx="1156087" cy="338554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Kidnapping</a:t>
            </a:r>
            <a:endParaRPr lang="en-US" sz="1200" b="1" dirty="0">
              <a:solidFill>
                <a:schemeClr val="bg1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2C3E0FE-7D47-2F45-82C8-F0C2F8606282}"/>
              </a:ext>
            </a:extLst>
          </p:cNvPr>
          <p:cNvSpPr txBox="1"/>
          <p:nvPr/>
        </p:nvSpPr>
        <p:spPr>
          <a:xfrm>
            <a:off x="6196941" y="1145596"/>
            <a:ext cx="864340" cy="369332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Killings</a:t>
            </a:r>
            <a:endParaRPr lang="en-US" sz="1000" b="1" dirty="0">
              <a:solidFill>
                <a:srgbClr val="FF0000"/>
              </a:solidFill>
              <a:latin typeface="Lato Light" panose="020F0502020204030203" pitchFamily="34" charset="0"/>
              <a:ea typeface="Lato Light" panose="020F0502020204030203" pitchFamily="34" charset="0"/>
              <a:cs typeface="Lato Light" panose="020F0502020204030203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43AFC5A7-6798-3649-AFF3-38300B0A9218}"/>
              </a:ext>
            </a:extLst>
          </p:cNvPr>
          <p:cNvSpPr txBox="1"/>
          <p:nvPr/>
        </p:nvSpPr>
        <p:spPr>
          <a:xfrm>
            <a:off x="9577957" y="1133154"/>
            <a:ext cx="2662909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Killing of Security &amp; Law Enforcement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2B6037D-8FDB-D542-9D96-870767950DC0}"/>
              </a:ext>
            </a:extLst>
          </p:cNvPr>
          <p:cNvSpPr txBox="1"/>
          <p:nvPr/>
        </p:nvSpPr>
        <p:spPr>
          <a:xfrm>
            <a:off x="4543169" y="1497512"/>
            <a:ext cx="766557" cy="461665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365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8F036E8-4075-7E4A-891F-3B7BF4519E89}"/>
              </a:ext>
            </a:extLst>
          </p:cNvPr>
          <p:cNvSpPr txBox="1"/>
          <p:nvPr/>
        </p:nvSpPr>
        <p:spPr>
          <a:xfrm>
            <a:off x="6096001" y="1449857"/>
            <a:ext cx="1073922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340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9DD4430-1BB8-C14B-9C5D-0F0AB842E328}"/>
              </a:ext>
            </a:extLst>
          </p:cNvPr>
          <p:cNvSpPr txBox="1"/>
          <p:nvPr/>
        </p:nvSpPr>
        <p:spPr>
          <a:xfrm>
            <a:off x="10783651" y="1399329"/>
            <a:ext cx="880039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Poppins" pitchFamily="2" charset="77"/>
                <a:ea typeface="League Spartan" charset="0"/>
                <a:cs typeface="Poppins" pitchFamily="2" charset="77"/>
              </a:rPr>
              <a:t>37</a:t>
            </a:r>
          </a:p>
        </p:txBody>
      </p:sp>
      <p:graphicFrame>
        <p:nvGraphicFramePr>
          <p:cNvPr id="59" name="Chart 58">
            <a:extLst>
              <a:ext uri="{FF2B5EF4-FFF2-40B4-BE49-F238E27FC236}">
                <a16:creationId xmlns:a16="http://schemas.microsoft.com/office/drawing/2014/main" id="{003ED0DA-6674-1C44-AF53-9D70D40EF73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91109193"/>
              </p:ext>
            </p:extLst>
          </p:nvPr>
        </p:nvGraphicFramePr>
        <p:xfrm>
          <a:off x="283055" y="3954119"/>
          <a:ext cx="2929390" cy="23881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TextBox 59">
            <a:extLst>
              <a:ext uri="{FF2B5EF4-FFF2-40B4-BE49-F238E27FC236}">
                <a16:creationId xmlns:a16="http://schemas.microsoft.com/office/drawing/2014/main" id="{2AF7A278-5170-EB4E-A46A-A1D59A3E1817}"/>
              </a:ext>
            </a:extLst>
          </p:cNvPr>
          <p:cNvSpPr txBox="1"/>
          <p:nvPr/>
        </p:nvSpPr>
        <p:spPr>
          <a:xfrm>
            <a:off x="994425" y="3643745"/>
            <a:ext cx="119776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Kidnappings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4A6E548C-4789-BD48-A288-E27EDB9EF341}"/>
              </a:ext>
            </a:extLst>
          </p:cNvPr>
          <p:cNvSpPr txBox="1"/>
          <p:nvPr/>
        </p:nvSpPr>
        <p:spPr>
          <a:xfrm>
            <a:off x="1316756" y="2063977"/>
            <a:ext cx="2446504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DESTRUCTION OF PROPERTIES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5EA48E9B-66E4-3F4F-B61F-98BCB99FDB33}"/>
              </a:ext>
            </a:extLst>
          </p:cNvPr>
          <p:cNvSpPr txBox="1"/>
          <p:nvPr/>
        </p:nvSpPr>
        <p:spPr>
          <a:xfrm>
            <a:off x="752182" y="2410938"/>
            <a:ext cx="71365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Gombe</a:t>
            </a:r>
            <a:endParaRPr lang="en-US" sz="1000" b="1">
              <a:solidFill>
                <a:schemeClr val="bg1"/>
              </a:solidFill>
              <a:latin typeface="Poppins" pitchFamily="2" charset="77"/>
              <a:ea typeface="Lato Light" panose="020F0502020204030203" pitchFamily="34" charset="0"/>
              <a:cs typeface="Poppins" pitchFamily="2" charset="77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6B165E6-140D-E445-AFF3-9F9C653E7498}"/>
              </a:ext>
            </a:extLst>
          </p:cNvPr>
          <p:cNvSpPr txBox="1"/>
          <p:nvPr/>
        </p:nvSpPr>
        <p:spPr>
          <a:xfrm>
            <a:off x="2611448" y="2410938"/>
            <a:ext cx="881973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Anambra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3F7D8A7-6E06-1F49-BE01-5ACDE9B033D4}"/>
              </a:ext>
            </a:extLst>
          </p:cNvPr>
          <p:cNvSpPr txBox="1"/>
          <p:nvPr/>
        </p:nvSpPr>
        <p:spPr>
          <a:xfrm>
            <a:off x="4368557" y="4995279"/>
            <a:ext cx="1742786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VIOLENCE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0504294B-9A0A-F24C-8606-9CF412D5567B}"/>
              </a:ext>
            </a:extLst>
          </p:cNvPr>
          <p:cNvSpPr txBox="1"/>
          <p:nvPr/>
        </p:nvSpPr>
        <p:spPr>
          <a:xfrm>
            <a:off x="4282893" y="5269546"/>
            <a:ext cx="173477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NNPP Supporters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885CCE38-E4EE-0A45-B952-FE8982290237}"/>
              </a:ext>
            </a:extLst>
          </p:cNvPr>
          <p:cNvSpPr txBox="1"/>
          <p:nvPr/>
        </p:nvSpPr>
        <p:spPr>
          <a:xfrm>
            <a:off x="4264219" y="5855242"/>
            <a:ext cx="1798890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HOR Candidate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A1E6D53-6224-B547-BCA8-174AAD3507BD}"/>
              </a:ext>
            </a:extLst>
          </p:cNvPr>
          <p:cNvSpPr txBox="1"/>
          <p:nvPr/>
        </p:nvSpPr>
        <p:spPr>
          <a:xfrm>
            <a:off x="7629028" y="5269546"/>
            <a:ext cx="181171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First Lady’s convoy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043970D-3CC2-B34D-9889-3AD3A42401E0}"/>
              </a:ext>
            </a:extLst>
          </p:cNvPr>
          <p:cNvSpPr txBox="1"/>
          <p:nvPr/>
        </p:nvSpPr>
        <p:spPr>
          <a:xfrm>
            <a:off x="7752486" y="5562394"/>
            <a:ext cx="181011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PDP Campaign DG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A5B60CAD-74F7-F248-9F06-2311F1BC16DA}"/>
              </a:ext>
            </a:extLst>
          </p:cNvPr>
          <p:cNvSpPr txBox="1"/>
          <p:nvPr/>
        </p:nvSpPr>
        <p:spPr>
          <a:xfrm>
            <a:off x="7789798" y="5855242"/>
            <a:ext cx="153279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LP Supporters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CDA518D1-8136-4F12-BB11-B71E2EA0688D}"/>
              </a:ext>
            </a:extLst>
          </p:cNvPr>
          <p:cNvSpPr txBox="1"/>
          <p:nvPr/>
        </p:nvSpPr>
        <p:spPr>
          <a:xfrm>
            <a:off x="732461" y="2698234"/>
            <a:ext cx="2052165" cy="276999"/>
          </a:xfrm>
          <a:prstGeom prst="rect">
            <a:avLst/>
          </a:prstGeom>
          <a:noFill/>
          <a:ln>
            <a:noFill/>
          </a:ln>
        </p:spPr>
        <p:txBody>
          <a:bodyPr wrap="none" rtlCol="0" anchor="b" anchorCtr="0">
            <a:spAutoFit/>
          </a:bodyPr>
          <a:lstStyle/>
          <a:p>
            <a:pPr algn="ctr"/>
            <a:r>
              <a:rPr lang="en-US" sz="1200" b="1">
                <a:solidFill>
                  <a:schemeClr val="bg1"/>
                </a:solidFill>
                <a:latin typeface="Poppins" pitchFamily="2" charset="77"/>
                <a:ea typeface="Lato Light" panose="020F0502020204030203" pitchFamily="34" charset="0"/>
                <a:cs typeface="Poppins" pitchFamily="2" charset="77"/>
              </a:rPr>
              <a:t>POLITICAL INTOLERANCE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6FD7A7F7-A311-4191-9E71-78AF9871512C}"/>
              </a:ext>
            </a:extLst>
          </p:cNvPr>
          <p:cNvSpPr txBox="1"/>
          <p:nvPr/>
        </p:nvSpPr>
        <p:spPr>
          <a:xfrm>
            <a:off x="4311468" y="6140422"/>
            <a:ext cx="2050561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Attack on Wife of PDP Candidate</a:t>
            </a:r>
          </a:p>
        </p:txBody>
      </p:sp>
      <p:pic>
        <p:nvPicPr>
          <p:cNvPr id="66" name="Picture 65" descr="Logo&#10;&#10;Description automatically generated">
            <a:extLst>
              <a:ext uri="{FF2B5EF4-FFF2-40B4-BE49-F238E27FC236}">
                <a16:creationId xmlns:a16="http://schemas.microsoft.com/office/drawing/2014/main" id="{9330FF5B-915D-464B-9224-4272346EF10E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65" y="300376"/>
            <a:ext cx="713658" cy="713809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TextBox 69">
            <a:extLst>
              <a:ext uri="{FF2B5EF4-FFF2-40B4-BE49-F238E27FC236}">
                <a16:creationId xmlns:a16="http://schemas.microsoft.com/office/drawing/2014/main" id="{2F30508D-12B9-4C90-B8FD-254C60B6E94E}"/>
              </a:ext>
            </a:extLst>
          </p:cNvPr>
          <p:cNvSpPr txBox="1"/>
          <p:nvPr/>
        </p:nvSpPr>
        <p:spPr>
          <a:xfrm>
            <a:off x="694828" y="3116896"/>
            <a:ext cx="2326278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Stoning of Governor </a:t>
            </a:r>
            <a:r>
              <a:rPr lang="en-US" sz="1000" err="1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Buni</a:t>
            </a:r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 at APC Rally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4B672483-B88A-40CB-BBDA-4DD1D52D0C1D}"/>
              </a:ext>
            </a:extLst>
          </p:cNvPr>
          <p:cNvSpPr txBox="1"/>
          <p:nvPr/>
        </p:nvSpPr>
        <p:spPr>
          <a:xfrm>
            <a:off x="704353" y="3269296"/>
            <a:ext cx="1596912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Cancellation of PDP Rally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794EFC40-4DD3-4C2E-9A52-9CF2A87C347A}"/>
              </a:ext>
            </a:extLst>
          </p:cNvPr>
          <p:cNvSpPr txBox="1"/>
          <p:nvPr/>
        </p:nvSpPr>
        <p:spPr>
          <a:xfrm>
            <a:off x="704935" y="2945446"/>
            <a:ext cx="1827744" cy="246221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r>
              <a:rPr lang="en-US" sz="1000">
                <a:solidFill>
                  <a:schemeClr val="bg1"/>
                </a:solidFill>
                <a:latin typeface="Lato Light" panose="020F0502020204030203" pitchFamily="34" charset="0"/>
                <a:ea typeface="Lato Light" panose="020F0502020204030203" pitchFamily="34" charset="0"/>
                <a:cs typeface="Lato Light" panose="020F0502020204030203" pitchFamily="34" charset="0"/>
              </a:rPr>
              <a:t>Destruction/Cutting of Roads</a:t>
            </a:r>
          </a:p>
        </p:txBody>
      </p:sp>
      <p:pic>
        <p:nvPicPr>
          <p:cNvPr id="13" name="Graphic 12" descr="Family with girl outline">
            <a:extLst>
              <a:ext uri="{FF2B5EF4-FFF2-40B4-BE49-F238E27FC236}">
                <a16:creationId xmlns:a16="http://schemas.microsoft.com/office/drawing/2014/main" id="{2CA7D344-850D-47E6-9009-35769BFAE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899" y="1140720"/>
            <a:ext cx="914400" cy="914400"/>
          </a:xfrm>
          <a:prstGeom prst="rect">
            <a:avLst/>
          </a:prstGeom>
        </p:spPr>
      </p:pic>
      <p:pic>
        <p:nvPicPr>
          <p:cNvPr id="15" name="Graphic 14" descr="Skull outline">
            <a:extLst>
              <a:ext uri="{FF2B5EF4-FFF2-40B4-BE49-F238E27FC236}">
                <a16:creationId xmlns:a16="http://schemas.microsoft.com/office/drawing/2014/main" id="{1FDE09DF-133D-474C-9C10-D2AAE1A3E0B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80878" y="1411544"/>
            <a:ext cx="587008" cy="592337"/>
          </a:xfrm>
          <a:prstGeom prst="rect">
            <a:avLst/>
          </a:prstGeom>
        </p:spPr>
      </p:pic>
      <p:pic>
        <p:nvPicPr>
          <p:cNvPr id="19" name="Graphic 18" descr="Police male outline">
            <a:extLst>
              <a:ext uri="{FF2B5EF4-FFF2-40B4-BE49-F238E27FC236}">
                <a16:creationId xmlns:a16="http://schemas.microsoft.com/office/drawing/2014/main" id="{18192B00-4F33-4053-9F4B-B5502B4CB23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9687104" y="1355961"/>
            <a:ext cx="700165" cy="647919"/>
          </a:xfrm>
          <a:prstGeom prst="rect">
            <a:avLst/>
          </a:prstGeom>
        </p:spPr>
      </p:pic>
      <p:pic>
        <p:nvPicPr>
          <p:cNvPr id="22" name="Graphic 21" descr="Drama with solid fill">
            <a:extLst>
              <a:ext uri="{FF2B5EF4-FFF2-40B4-BE49-F238E27FC236}">
                <a16:creationId xmlns:a16="http://schemas.microsoft.com/office/drawing/2014/main" id="{A63EFE02-EB08-4D07-9190-0CC236770FA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288733" y="1124650"/>
            <a:ext cx="1021430" cy="914400"/>
          </a:xfrm>
          <a:prstGeom prst="rect">
            <a:avLst/>
          </a:prstGeom>
        </p:spPr>
      </p:pic>
      <p:sp>
        <p:nvSpPr>
          <p:cNvPr id="63" name="TextBox 62">
            <a:extLst>
              <a:ext uri="{FF2B5EF4-FFF2-40B4-BE49-F238E27FC236}">
                <a16:creationId xmlns:a16="http://schemas.microsoft.com/office/drawing/2014/main" id="{EE9E6F41-6F90-4CDC-A7C8-9D11254DB605}"/>
              </a:ext>
            </a:extLst>
          </p:cNvPr>
          <p:cNvSpPr txBox="1"/>
          <p:nvPr/>
        </p:nvSpPr>
        <p:spPr>
          <a:xfrm>
            <a:off x="4110358" y="6579855"/>
            <a:ext cx="1632178" cy="261610"/>
          </a:xfrm>
          <a:prstGeom prst="rect">
            <a:avLst/>
          </a:prstGeom>
          <a:noFill/>
          <a:ln>
            <a:noFill/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100" b="1" dirty="0">
                <a:latin typeface="Poppins" pitchFamily="2" charset="77"/>
                <a:ea typeface="League Spartan" charset="0"/>
                <a:cs typeface="Poppins" pitchFamily="2" charset="77"/>
              </a:rPr>
              <a:t>briefs@nhrc.gov.ng</a:t>
            </a:r>
          </a:p>
        </p:txBody>
      </p:sp>
      <p:graphicFrame>
        <p:nvGraphicFramePr>
          <p:cNvPr id="67" name="Chart 66">
            <a:extLst>
              <a:ext uri="{FF2B5EF4-FFF2-40B4-BE49-F238E27FC236}">
                <a16:creationId xmlns:a16="http://schemas.microsoft.com/office/drawing/2014/main" id="{E9B60B51-1F33-43C2-801C-1F62D2F63E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94567684"/>
              </p:ext>
            </p:extLst>
          </p:nvPr>
        </p:nvGraphicFramePr>
        <p:xfrm>
          <a:off x="3443168" y="4364619"/>
          <a:ext cx="5666572" cy="23072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graphicFrame>
        <p:nvGraphicFramePr>
          <p:cNvPr id="69" name="Chart 68">
            <a:extLst>
              <a:ext uri="{FF2B5EF4-FFF2-40B4-BE49-F238E27FC236}">
                <a16:creationId xmlns:a16="http://schemas.microsoft.com/office/drawing/2014/main" id="{1A04BE6C-DC19-475A-BA31-1716C5CB8B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3351322"/>
              </p:ext>
            </p:extLst>
          </p:nvPr>
        </p:nvGraphicFramePr>
        <p:xfrm>
          <a:off x="23327" y="990916"/>
          <a:ext cx="3274302" cy="274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4"/>
          </a:graphicData>
        </a:graphic>
      </p:graphicFrame>
      <p:graphicFrame>
        <p:nvGraphicFramePr>
          <p:cNvPr id="71" name="Chart 70">
            <a:extLst>
              <a:ext uri="{FF2B5EF4-FFF2-40B4-BE49-F238E27FC236}">
                <a16:creationId xmlns:a16="http://schemas.microsoft.com/office/drawing/2014/main" id="{1680185A-AFF6-4A0E-B6AA-753B5800BA0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008855"/>
              </p:ext>
            </p:extLst>
          </p:nvPr>
        </p:nvGraphicFramePr>
        <p:xfrm>
          <a:off x="8968933" y="4326278"/>
          <a:ext cx="3247666" cy="2423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75" name="Chart 74">
            <a:extLst>
              <a:ext uri="{FF2B5EF4-FFF2-40B4-BE49-F238E27FC236}">
                <a16:creationId xmlns:a16="http://schemas.microsoft.com/office/drawing/2014/main" id="{6DAE1FE1-0D93-486E-842C-C2745DA3B4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58395147"/>
              </p:ext>
            </p:extLst>
          </p:nvPr>
        </p:nvGraphicFramePr>
        <p:xfrm>
          <a:off x="8856921" y="1981198"/>
          <a:ext cx="3359678" cy="2414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graphicFrame>
        <p:nvGraphicFramePr>
          <p:cNvPr id="48" name="Chart 47">
            <a:extLst>
              <a:ext uri="{FF2B5EF4-FFF2-40B4-BE49-F238E27FC236}">
                <a16:creationId xmlns:a16="http://schemas.microsoft.com/office/drawing/2014/main" id="{838EC2C8-AA8E-4FB1-953C-9D66AE5ACF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07460059"/>
              </p:ext>
            </p:extLst>
          </p:nvPr>
        </p:nvGraphicFramePr>
        <p:xfrm>
          <a:off x="3702132" y="2093432"/>
          <a:ext cx="5127262" cy="22089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</p:spTree>
    <p:extLst>
      <p:ext uri="{BB962C8B-B14F-4D97-AF65-F5344CB8AC3E}">
        <p14:creationId xmlns:p14="http://schemas.microsoft.com/office/powerpoint/2010/main" val="1764717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38520-297B-4113-873C-FB85CEF853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ZA" sz="6100" dirty="0"/>
              <a:t>General Human Rights Situation</a:t>
            </a:r>
            <a:endParaRPr lang="en-GB" sz="6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7172C-3E61-4906-935F-0578314702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69"/>
            <a:ext cx="5679440" cy="4247105"/>
          </a:xfrm>
        </p:spPr>
        <p:txBody>
          <a:bodyPr anchor="ctr">
            <a:normAutofit lnSpcReduction="10000"/>
          </a:bodyPr>
          <a:lstStyle/>
          <a:p>
            <a:r>
              <a:rPr lang="en-ZA" sz="2400" dirty="0"/>
              <a:t>Human rights complaints to the NHRC continue to witness astronomical rise</a:t>
            </a:r>
          </a:p>
          <a:p>
            <a:r>
              <a:rPr lang="en-ZA" sz="2400" dirty="0"/>
              <a:t>Mass killings and abductions </a:t>
            </a:r>
          </a:p>
          <a:p>
            <a:r>
              <a:rPr lang="en-ZA" sz="2400" dirty="0"/>
              <a:t>Attacks on Police stations</a:t>
            </a:r>
          </a:p>
          <a:p>
            <a:r>
              <a:rPr lang="en-ZA" sz="2400" dirty="0"/>
              <a:t>Attacks on Press Freedom</a:t>
            </a:r>
          </a:p>
          <a:p>
            <a:r>
              <a:rPr lang="en-ZA" sz="2400" dirty="0"/>
              <a:t>Violations of the Rights to Freedom of Association </a:t>
            </a:r>
            <a:r>
              <a:rPr lang="en-ZA" sz="2400"/>
              <a:t>and Protests</a:t>
            </a:r>
          </a:p>
          <a:p>
            <a:r>
              <a:rPr lang="en-ZA" sz="2400"/>
              <a:t>Killings </a:t>
            </a:r>
            <a:r>
              <a:rPr lang="en-ZA" sz="2400" dirty="0"/>
              <a:t>of law enforcement and members of the Armed Forces</a:t>
            </a:r>
          </a:p>
          <a:p>
            <a:r>
              <a:rPr lang="en-ZA" sz="2400" dirty="0"/>
              <a:t>Rise in cases of violence against children and minors and child abandonment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DCA96E-A0F9-4339-AD3B-73B58B290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4611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709F1D5-B0F1-4714-A239-E5B61C1619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28FB460-D3FF-4440-A020-05982A09E5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0546" y="1011045"/>
            <a:ext cx="4369859" cy="4369859"/>
          </a:xfrm>
          <a:prstGeom prst="roundRect">
            <a:avLst>
              <a:gd name="adj" fmla="val 27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F941E4F-2C25-41BD-958E-FF276EA7F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826" y="1112969"/>
            <a:ext cx="3937298" cy="4166010"/>
          </a:xfrm>
        </p:spPr>
        <p:txBody>
          <a:bodyPr>
            <a:normAutofit/>
          </a:bodyPr>
          <a:lstStyle/>
          <a:p>
            <a:r>
              <a:rPr lang="en-ZA" sz="4100" b="1" dirty="0">
                <a:solidFill>
                  <a:srgbClr val="FFFFFF"/>
                </a:solidFill>
              </a:rPr>
              <a:t>Acknowledgment </a:t>
            </a:r>
            <a:endParaRPr lang="en-GB" sz="4100" b="1" dirty="0">
              <a:solidFill>
                <a:srgbClr val="FFFFFF"/>
              </a:solidFill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14847E93-7DC1-4D4B-8829-B19AA7137C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0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566D6E1-03A1-4D73-A4E0-35D74D568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961511" y="-1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F835A99-04AC-494A-A572-AFE8413CC9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36831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4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1B57A58-9E80-47C9-86AE-627B9734CD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820880"/>
            <a:ext cx="5257799" cy="4889350"/>
          </a:xfrm>
        </p:spPr>
        <p:txBody>
          <a:bodyPr anchor="t">
            <a:normAutofit/>
          </a:bodyPr>
          <a:lstStyle/>
          <a:p>
            <a:r>
              <a:rPr lang="en-ZA" dirty="0"/>
              <a:t>The NHRC is grateful to the United Nations Development Programme, the Office of the High Commissioner for Human Rights and GANHRI for their support to the Tripartite Partnership Programme (TPP).</a:t>
            </a:r>
            <a:endParaRPr lang="en-GB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7B786209-1B0B-4CA9-9BDD-F7327066A8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2D2964BB-484D-45AE-AD66-D407D06296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418308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691AC69-A76E-4DAB-B565-468B6B87A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132972" y="6258755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43B724-DF40-4721-A8B9-60C83BEEA7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865" y="5334365"/>
            <a:ext cx="5181600" cy="767080"/>
          </a:xfrm>
          <a:prstGeom prst="rect">
            <a:avLst/>
          </a:prstGeom>
        </p:spPr>
      </p:pic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1A16496-EAAE-42EE-B71C-5B16D9187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84896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A8BF7-D322-4E18-9B38-A02486D2CA7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ZA" dirty="0"/>
              <a:t>Thank You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EFD48A-10D1-4B68-9B01-47BD43A3A3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45B8CC-B0D9-4FAA-A3E5-5F9399E023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728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8CCA60-0977-4C75-85A6-B5CB0D4D9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ZA" dirty="0">
                <a:solidFill>
                  <a:srgbClr val="FFFFFF"/>
                </a:solidFill>
              </a:rPr>
              <a:t>NHRC July &amp; August 2024 Human Rights Complaints</a:t>
            </a:r>
            <a:endParaRPr lang="en-GB" dirty="0">
              <a:solidFill>
                <a:srgbClr val="FFFFFF"/>
              </a:solidFill>
            </a:endParaRPr>
          </a:p>
        </p:txBody>
      </p:sp>
      <p:sp>
        <p:nvSpPr>
          <p:cNvPr id="43" name="Arc 4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601570-B985-43EE-B9BC-7854A8BD8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ZA" dirty="0">
              <a:highlight>
                <a:srgbClr val="FFFF00"/>
              </a:highlight>
            </a:endParaRPr>
          </a:p>
          <a:p>
            <a:endParaRPr lang="en-ZA" dirty="0">
              <a:highlight>
                <a:srgbClr val="FFFF00"/>
              </a:highlight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A3BF67-2AA6-470F-A651-A8A7F73B5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1689AA8C-E12A-4467-9C2E-9292772E15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719008"/>
              </p:ext>
            </p:extLst>
          </p:nvPr>
        </p:nvGraphicFramePr>
        <p:xfrm>
          <a:off x="4754881" y="591344"/>
          <a:ext cx="6750286" cy="5445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2355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EAD63E2-EFEA-47F1-AA9E-B1A4FD6E6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F65AF3FA-5391-4B83-B86D-AAD325293CB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9927274"/>
              </p:ext>
            </p:extLst>
          </p:nvPr>
        </p:nvGraphicFramePr>
        <p:xfrm>
          <a:off x="178676" y="0"/>
          <a:ext cx="12013324" cy="6356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5589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474335-E226-4301-9B69-4BBBAB6E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93853BD7-80A6-449C-93BD-1EB4CC1632B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5652814"/>
              </p:ext>
            </p:extLst>
          </p:nvPr>
        </p:nvGraphicFramePr>
        <p:xfrm>
          <a:off x="136634" y="0"/>
          <a:ext cx="12055366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9123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E9099C-99BB-49A6-B9E7-68523803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July-August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F04C0C6-E750-40A0-AF3F-8E03F0DE70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0188747"/>
              </p:ext>
            </p:extLst>
          </p:nvPr>
        </p:nvGraphicFramePr>
        <p:xfrm>
          <a:off x="191386" y="228600"/>
          <a:ext cx="11855302" cy="6127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71180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B474335-E226-4301-9B69-4BBBAB6E6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August 2024 NHRC Human Rights Assessment Dashboard</a:t>
            </a:r>
            <a:endParaRPr lang="en-GB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BFD27EFB-09E2-448D-9A4C-FA5068D54A2C}"/>
              </a:ext>
            </a:extLst>
          </p:cNvPr>
          <p:cNvGraphicFramePr>
            <a:graphicFrameLocks/>
          </p:cNvGraphicFramePr>
          <p:nvPr/>
        </p:nvGraphicFramePr>
        <p:xfrm>
          <a:off x="472966" y="136525"/>
          <a:ext cx="11592910" cy="60015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735031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AE9099C-99BB-49A6-B9E7-68523803C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August 2024 NHRC Human Rights Assessment Dashboard</a:t>
            </a:r>
            <a:endParaRPr lang="en-GB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E71E1A2-CC11-45D3-9756-31C4128B9E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9300103"/>
              </p:ext>
            </p:extLst>
          </p:nvPr>
        </p:nvGraphicFramePr>
        <p:xfrm>
          <a:off x="111760" y="0"/>
          <a:ext cx="12080240" cy="6356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198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771114F-8931-45E5-8DBD-C2DF755D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/>
              <a:t>July-August 2024 NHRC Human Rights Assessment Dashboard</a:t>
            </a:r>
            <a:endParaRPr lang="en-GB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DF23DF07-3BCA-43A8-9857-453828D3710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30267569"/>
              </p:ext>
            </p:extLst>
          </p:nvPr>
        </p:nvGraphicFramePr>
        <p:xfrm>
          <a:off x="643467" y="643467"/>
          <a:ext cx="10905066" cy="5571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909555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9038</TotalTime>
  <Words>549</Words>
  <Application>Microsoft Office PowerPoint</Application>
  <PresentationFormat>Widescreen</PresentationFormat>
  <Paragraphs>103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Lato Light</vt:lpstr>
      <vt:lpstr>Poppins</vt:lpstr>
      <vt:lpstr>Poppins Light</vt:lpstr>
      <vt:lpstr>Office Theme</vt:lpstr>
      <vt:lpstr>Presentation of July-August 2024</vt:lpstr>
      <vt:lpstr>General Human Rights Situation</vt:lpstr>
      <vt:lpstr>NHRC July &amp; August 2024 Human Rights Complaints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States in Focus</vt:lpstr>
      <vt:lpstr>Issues in Focus</vt:lpstr>
      <vt:lpstr>PowerPoint Presentation</vt:lpstr>
      <vt:lpstr>Acknowledgment 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of January 2024</dc:title>
  <dc:creator>Hilary Ogbonna</dc:creator>
  <cp:lastModifiedBy>Hilary Ogbonna</cp:lastModifiedBy>
  <cp:revision>16</cp:revision>
  <dcterms:created xsi:type="dcterms:W3CDTF">2024-02-13T01:21:45Z</dcterms:created>
  <dcterms:modified xsi:type="dcterms:W3CDTF">2024-09-06T09:43:16Z</dcterms:modified>
</cp:coreProperties>
</file>